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2" r:id="rId3"/>
    <p:sldId id="257" r:id="rId4"/>
    <p:sldId id="258" r:id="rId5"/>
    <p:sldId id="259" r:id="rId6"/>
    <p:sldId id="264" r:id="rId7"/>
    <p:sldId id="265" r:id="rId8"/>
    <p:sldId id="266" r:id="rId9"/>
    <p:sldId id="267" r:id="rId10"/>
    <p:sldId id="268" r:id="rId11"/>
    <p:sldId id="261"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smtClean="0"/>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dirty="0"/>
              <a:pPr/>
              <a:t>11/15/2015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11/15/2015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cdi.la-vaucouleurs@laposte.net" TargetMode="External"/><Relationship Id="rId2" Type="http://schemas.openxmlformats.org/officeDocument/2006/relationships/hyperlink" Target="mailto:mmefranza@laposte.ne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Histoire des arts </a:t>
            </a:r>
            <a:br>
              <a:rPr lang="fr-FR" dirty="0" smtClean="0"/>
            </a:br>
            <a:r>
              <a:rPr lang="fr-FR" dirty="0" smtClean="0"/>
              <a:t>2015-16</a:t>
            </a:r>
            <a:endParaRPr lang="fr-FR" dirty="0"/>
          </a:p>
        </p:txBody>
      </p:sp>
    </p:spTree>
    <p:extLst>
      <p:ext uri="{BB962C8B-B14F-4D97-AF65-F5344CB8AC3E}">
        <p14:creationId xmlns:p14="http://schemas.microsoft.com/office/powerpoint/2010/main" val="4230833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897" y="313039"/>
            <a:ext cx="11862487" cy="3831818"/>
          </a:xfrm>
          <a:prstGeom prst="rect">
            <a:avLst/>
          </a:prstGeom>
        </p:spPr>
        <p:txBody>
          <a:bodyPr wrap="square">
            <a:spAutoFit/>
          </a:bodyPr>
          <a:lstStyle/>
          <a:p>
            <a:pPr algn="just">
              <a:lnSpc>
                <a:spcPct val="150000"/>
              </a:lnSpc>
            </a:pPr>
            <a:r>
              <a:rPr lang="fr-FR" b="1" dirty="0">
                <a:solidFill>
                  <a:schemeClr val="accent6">
                    <a:lumMod val="75000"/>
                  </a:schemeClr>
                </a:solidFill>
              </a:rPr>
              <a:t>Exemples : </a:t>
            </a:r>
            <a:r>
              <a:rPr lang="fr-FR" dirty="0">
                <a:solidFill>
                  <a:schemeClr val="accent6">
                    <a:lumMod val="75000"/>
                  </a:schemeClr>
                </a:solidFill>
              </a:rPr>
              <a:t> </a:t>
            </a:r>
            <a:endParaRPr lang="fr-FR" dirty="0" smtClean="0">
              <a:solidFill>
                <a:schemeClr val="accent6">
                  <a:lumMod val="75000"/>
                </a:schemeClr>
              </a:solidFill>
            </a:endParaRPr>
          </a:p>
          <a:p>
            <a:pPr algn="just">
              <a:lnSpc>
                <a:spcPct val="150000"/>
              </a:lnSpc>
            </a:pPr>
            <a:r>
              <a:rPr lang="fr-FR" b="1" dirty="0" smtClean="0">
                <a:solidFill>
                  <a:schemeClr val="accent6">
                    <a:lumMod val="75000"/>
                  </a:schemeClr>
                </a:solidFill>
              </a:rPr>
              <a:t>Tableaux</a:t>
            </a:r>
            <a:r>
              <a:rPr lang="fr-FR" b="1" dirty="0">
                <a:solidFill>
                  <a:schemeClr val="accent6">
                    <a:lumMod val="75000"/>
                  </a:schemeClr>
                </a:solidFill>
              </a:rPr>
              <a:t> : </a:t>
            </a:r>
            <a:r>
              <a:rPr lang="fr-FR" dirty="0">
                <a:solidFill>
                  <a:schemeClr val="accent6">
                    <a:lumMod val="75000"/>
                  </a:schemeClr>
                </a:solidFill>
              </a:rPr>
              <a:t>« Guernica » de Picasso, « l’Art de la guerre » d’Otto Dix, « El </a:t>
            </a:r>
            <a:r>
              <a:rPr lang="fr-FR" dirty="0" err="1">
                <a:solidFill>
                  <a:schemeClr val="accent6">
                    <a:lumMod val="75000"/>
                  </a:schemeClr>
                </a:solidFill>
              </a:rPr>
              <a:t>Tres</a:t>
            </a:r>
            <a:r>
              <a:rPr lang="fr-FR" dirty="0">
                <a:solidFill>
                  <a:schemeClr val="accent6">
                    <a:lumMod val="75000"/>
                  </a:schemeClr>
                </a:solidFill>
              </a:rPr>
              <a:t> de Mayo » de Goya, « Lénine à la tribune » d’</a:t>
            </a:r>
            <a:r>
              <a:rPr lang="fr-FR" dirty="0" err="1">
                <a:solidFill>
                  <a:schemeClr val="accent6">
                    <a:lumMod val="75000"/>
                  </a:schemeClr>
                </a:solidFill>
              </a:rPr>
              <a:t>Alexandr</a:t>
            </a:r>
            <a:r>
              <a:rPr lang="fr-FR" dirty="0">
                <a:solidFill>
                  <a:schemeClr val="accent6">
                    <a:lumMod val="75000"/>
                  </a:schemeClr>
                </a:solidFill>
              </a:rPr>
              <a:t> </a:t>
            </a:r>
            <a:r>
              <a:rPr lang="fr-FR" dirty="0" err="1">
                <a:solidFill>
                  <a:schemeClr val="accent6">
                    <a:lumMod val="75000"/>
                  </a:schemeClr>
                </a:solidFill>
              </a:rPr>
              <a:t>Guerassimov</a:t>
            </a:r>
            <a:r>
              <a:rPr lang="fr-FR" dirty="0">
                <a:solidFill>
                  <a:schemeClr val="accent6">
                    <a:lumMod val="75000"/>
                  </a:schemeClr>
                </a:solidFill>
              </a:rPr>
              <a:t>, les portraits de Louis XIV ou Louis XV par Hyacinthe Rigaud, les représentations de Napoléon (le Sacre ou le pont d’Arcole) ; </a:t>
            </a:r>
            <a:endParaRPr lang="fr-FR" dirty="0" smtClean="0">
              <a:solidFill>
                <a:schemeClr val="accent6">
                  <a:lumMod val="75000"/>
                </a:schemeClr>
              </a:solidFill>
            </a:endParaRPr>
          </a:p>
          <a:p>
            <a:pPr algn="just">
              <a:lnSpc>
                <a:spcPct val="150000"/>
              </a:lnSpc>
            </a:pPr>
            <a:r>
              <a:rPr lang="fr-FR" b="1" dirty="0" smtClean="0">
                <a:solidFill>
                  <a:schemeClr val="accent6">
                    <a:lumMod val="75000"/>
                  </a:schemeClr>
                </a:solidFill>
              </a:rPr>
              <a:t>Affiches</a:t>
            </a:r>
            <a:r>
              <a:rPr lang="fr-FR" dirty="0">
                <a:solidFill>
                  <a:schemeClr val="accent6">
                    <a:lumMod val="75000"/>
                  </a:schemeClr>
                </a:solidFill>
              </a:rPr>
              <a:t> </a:t>
            </a:r>
            <a:r>
              <a:rPr lang="fr-FR" dirty="0" err="1">
                <a:solidFill>
                  <a:schemeClr val="accent6">
                    <a:lumMod val="75000"/>
                  </a:schemeClr>
                </a:solidFill>
              </a:rPr>
              <a:t>affiches</a:t>
            </a:r>
            <a:r>
              <a:rPr lang="fr-FR" dirty="0">
                <a:solidFill>
                  <a:schemeClr val="accent6">
                    <a:lumMod val="75000"/>
                  </a:schemeClr>
                </a:solidFill>
              </a:rPr>
              <a:t> de propagande de Staline, Hitler, Lénine etc. </a:t>
            </a:r>
            <a:endParaRPr lang="fr-FR" dirty="0" smtClean="0">
              <a:solidFill>
                <a:schemeClr val="accent6">
                  <a:lumMod val="75000"/>
                </a:schemeClr>
              </a:solidFill>
            </a:endParaRPr>
          </a:p>
          <a:p>
            <a:pPr algn="just">
              <a:lnSpc>
                <a:spcPct val="150000"/>
              </a:lnSpc>
            </a:pPr>
            <a:r>
              <a:rPr lang="fr-FR" b="1" dirty="0" smtClean="0">
                <a:solidFill>
                  <a:schemeClr val="accent6">
                    <a:lumMod val="75000"/>
                  </a:schemeClr>
                </a:solidFill>
              </a:rPr>
              <a:t>Architecture</a:t>
            </a:r>
            <a:r>
              <a:rPr lang="fr-FR" dirty="0">
                <a:solidFill>
                  <a:schemeClr val="accent6">
                    <a:lumMod val="75000"/>
                  </a:schemeClr>
                </a:solidFill>
              </a:rPr>
              <a:t> :</a:t>
            </a:r>
            <a:r>
              <a:rPr lang="fr-FR" dirty="0"/>
              <a:t> </a:t>
            </a:r>
            <a:r>
              <a:rPr lang="fr-FR" dirty="0">
                <a:solidFill>
                  <a:schemeClr val="accent6">
                    <a:lumMod val="75000"/>
                  </a:schemeClr>
                </a:solidFill>
              </a:rPr>
              <a:t>Eglises romanes (Autun etc.) et gothiques (cathédrale de Reims, de Rouen etc.), style Renaissance (Château de Chambord) ou style classique (Château de Versailles) qui mettent en scène le pouvoir royal;  </a:t>
            </a:r>
            <a:endParaRPr lang="fr-FR" dirty="0" smtClean="0">
              <a:solidFill>
                <a:schemeClr val="accent6">
                  <a:lumMod val="75000"/>
                </a:schemeClr>
              </a:solidFill>
            </a:endParaRPr>
          </a:p>
          <a:p>
            <a:pPr algn="just">
              <a:lnSpc>
                <a:spcPct val="150000"/>
              </a:lnSpc>
            </a:pPr>
            <a:r>
              <a:rPr lang="fr-FR" b="1" dirty="0" smtClean="0">
                <a:solidFill>
                  <a:schemeClr val="accent6">
                    <a:lumMod val="75000"/>
                  </a:schemeClr>
                </a:solidFill>
              </a:rPr>
              <a:t>Satires </a:t>
            </a:r>
            <a:r>
              <a:rPr lang="fr-FR" b="1" dirty="0">
                <a:solidFill>
                  <a:schemeClr val="accent6">
                    <a:lumMod val="75000"/>
                  </a:schemeClr>
                </a:solidFill>
              </a:rPr>
              <a:t>du pouvoir </a:t>
            </a:r>
            <a:r>
              <a:rPr lang="fr-FR" dirty="0">
                <a:solidFill>
                  <a:schemeClr val="accent6">
                    <a:lumMod val="75000"/>
                  </a:schemeClr>
                </a:solidFill>
              </a:rPr>
              <a:t>: des épisodes des « Guignols de l’info », des caricatures anciennes (tableau l’égout royal) ou récentes (Charlie Hebdo, </a:t>
            </a:r>
            <a:r>
              <a:rPr lang="fr-FR" dirty="0" err="1">
                <a:solidFill>
                  <a:schemeClr val="accent6">
                    <a:lumMod val="75000"/>
                  </a:schemeClr>
                </a:solidFill>
              </a:rPr>
              <a:t>Groland</a:t>
            </a:r>
            <a:r>
              <a:rPr lang="fr-FR" dirty="0">
                <a:solidFill>
                  <a:schemeClr val="accent6">
                    <a:lumMod val="75000"/>
                  </a:schemeClr>
                </a:solidFill>
              </a:rPr>
              <a:t> etc.). </a:t>
            </a:r>
            <a:endParaRPr lang="fr-FR" dirty="0">
              <a:solidFill>
                <a:schemeClr val="accent6">
                  <a:lumMod val="75000"/>
                </a:schemeClr>
              </a:solidFill>
            </a:endParaRPr>
          </a:p>
        </p:txBody>
      </p:sp>
    </p:spTree>
    <p:extLst>
      <p:ext uri="{BB962C8B-B14F-4D97-AF65-F5344CB8AC3E}">
        <p14:creationId xmlns:p14="http://schemas.microsoft.com/office/powerpoint/2010/main" val="292157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3124" y="436605"/>
            <a:ext cx="11071654" cy="369332"/>
          </a:xfrm>
          <a:prstGeom prst="rect">
            <a:avLst/>
          </a:prstGeom>
          <a:noFill/>
        </p:spPr>
        <p:txBody>
          <a:bodyPr wrap="square" rtlCol="0">
            <a:spAutoFit/>
          </a:bodyPr>
          <a:lstStyle/>
          <a:p>
            <a:r>
              <a:rPr lang="fr-FR" dirty="0" smtClean="0"/>
              <a:t>Pour vous aider cette année puisque le tutorat n’est plus possible :</a:t>
            </a:r>
            <a:endParaRPr lang="fr-FR" dirty="0"/>
          </a:p>
        </p:txBody>
      </p:sp>
      <p:sp>
        <p:nvSpPr>
          <p:cNvPr id="3" name="ZoneTexte 2"/>
          <p:cNvSpPr txBox="1"/>
          <p:nvPr/>
        </p:nvSpPr>
        <p:spPr>
          <a:xfrm>
            <a:off x="741405" y="1219200"/>
            <a:ext cx="11030465" cy="646331"/>
          </a:xfrm>
          <a:prstGeom prst="rect">
            <a:avLst/>
          </a:prstGeom>
          <a:noFill/>
        </p:spPr>
        <p:txBody>
          <a:bodyPr wrap="square" rtlCol="0">
            <a:spAutoFit/>
          </a:bodyPr>
          <a:lstStyle/>
          <a:p>
            <a:pPr marL="285750" indent="-285750">
              <a:buFont typeface="Wingdings" panose="05000000000000000000" pitchFamily="2" charset="2"/>
              <a:buChar char="à"/>
            </a:pPr>
            <a:r>
              <a:rPr lang="fr-FR" dirty="0" smtClean="0">
                <a:sym typeface="Wingdings" panose="05000000000000000000" pitchFamily="2" charset="2"/>
              </a:rPr>
              <a:t>Nomination de 2 professeurs volontaires par classe de 3</a:t>
            </a:r>
            <a:r>
              <a:rPr lang="fr-FR" baseline="30000" dirty="0" smtClean="0">
                <a:sym typeface="Wingdings" panose="05000000000000000000" pitchFamily="2" charset="2"/>
              </a:rPr>
              <a:t>e</a:t>
            </a:r>
            <a:r>
              <a:rPr lang="fr-FR" dirty="0" smtClean="0">
                <a:sym typeface="Wingdings" panose="05000000000000000000" pitchFamily="2" charset="2"/>
              </a:rPr>
              <a:t> : ils seront les référents des élèves qui pourront les solliciter (par mail, par « petits » entretiens oraux à la fin d’un cours ou en dehors)</a:t>
            </a:r>
          </a:p>
        </p:txBody>
      </p:sp>
      <p:sp>
        <p:nvSpPr>
          <p:cNvPr id="4" name="ZoneTexte 3"/>
          <p:cNvSpPr txBox="1"/>
          <p:nvPr/>
        </p:nvSpPr>
        <p:spPr>
          <a:xfrm>
            <a:off x="741404" y="2215809"/>
            <a:ext cx="11030465" cy="923330"/>
          </a:xfrm>
          <a:prstGeom prst="rect">
            <a:avLst/>
          </a:prstGeom>
          <a:noFill/>
        </p:spPr>
        <p:txBody>
          <a:bodyPr wrap="square" rtlCol="0">
            <a:spAutoFit/>
          </a:bodyPr>
          <a:lstStyle/>
          <a:p>
            <a:pPr marL="285750" indent="-285750">
              <a:buFont typeface="Wingdings" panose="05000000000000000000" pitchFamily="2" charset="2"/>
              <a:buChar char="à"/>
            </a:pPr>
            <a:r>
              <a:rPr lang="fr-FR" dirty="0" smtClean="0">
                <a:sym typeface="Wingdings" panose="05000000000000000000" pitchFamily="2" charset="2"/>
              </a:rPr>
              <a:t>Mme </a:t>
            </a:r>
            <a:r>
              <a:rPr lang="fr-FR" dirty="0" err="1" smtClean="0">
                <a:sym typeface="Wingdings" panose="05000000000000000000" pitchFamily="2" charset="2"/>
              </a:rPr>
              <a:t>Franza</a:t>
            </a:r>
            <a:r>
              <a:rPr lang="fr-FR" dirty="0" smtClean="0">
                <a:sym typeface="Wingdings" panose="05000000000000000000" pitchFamily="2" charset="2"/>
              </a:rPr>
              <a:t> interviendra 5h devant chaque classe de 3</a:t>
            </a:r>
            <a:r>
              <a:rPr lang="fr-FR" baseline="30000" dirty="0" smtClean="0">
                <a:sym typeface="Wingdings" panose="05000000000000000000" pitchFamily="2" charset="2"/>
              </a:rPr>
              <a:t>e</a:t>
            </a:r>
            <a:r>
              <a:rPr lang="fr-FR" dirty="0" smtClean="0">
                <a:sym typeface="Wingdings" panose="05000000000000000000" pitchFamily="2" charset="2"/>
              </a:rPr>
              <a:t> à partir de Janvier afin d’aider à constituer les dossier écrit : choix des objets d’étude, méthodes pour la réalisation des fiches de présentation des objets d’étude, conseils pour l’oral…</a:t>
            </a:r>
          </a:p>
        </p:txBody>
      </p:sp>
      <p:sp>
        <p:nvSpPr>
          <p:cNvPr id="5" name="ZoneTexte 4"/>
          <p:cNvSpPr txBox="1"/>
          <p:nvPr/>
        </p:nvSpPr>
        <p:spPr>
          <a:xfrm>
            <a:off x="741404" y="3256187"/>
            <a:ext cx="11030465" cy="646331"/>
          </a:xfrm>
          <a:prstGeom prst="rect">
            <a:avLst/>
          </a:prstGeom>
          <a:noFill/>
        </p:spPr>
        <p:txBody>
          <a:bodyPr wrap="square" rtlCol="0">
            <a:spAutoFit/>
          </a:bodyPr>
          <a:lstStyle/>
          <a:p>
            <a:pPr marL="285750" indent="-285750">
              <a:buFont typeface="Wingdings" panose="05000000000000000000" pitchFamily="2" charset="2"/>
              <a:buChar char="à"/>
            </a:pPr>
            <a:r>
              <a:rPr lang="fr-FR" dirty="0" smtClean="0">
                <a:sym typeface="Wingdings" panose="05000000000000000000" pitchFamily="2" charset="2"/>
              </a:rPr>
              <a:t>Une bibliographie sera à disposition sur </a:t>
            </a:r>
            <a:r>
              <a:rPr lang="fr-FR" dirty="0" err="1" smtClean="0">
                <a:sym typeface="Wingdings" panose="05000000000000000000" pitchFamily="2" charset="2"/>
              </a:rPr>
              <a:t>Pronotes</a:t>
            </a:r>
            <a:r>
              <a:rPr lang="fr-FR" dirty="0" smtClean="0">
                <a:sym typeface="Wingdings" panose="05000000000000000000" pitchFamily="2" charset="2"/>
              </a:rPr>
              <a:t> à partir de janvier afin d’aider les élèves à trouver leurs 5 objets d’étude</a:t>
            </a:r>
          </a:p>
        </p:txBody>
      </p:sp>
    </p:spTree>
    <p:extLst>
      <p:ext uri="{BB962C8B-B14F-4D97-AF65-F5344CB8AC3E}">
        <p14:creationId xmlns:p14="http://schemas.microsoft.com/office/powerpoint/2010/main" val="138279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27438" y="889686"/>
            <a:ext cx="10058400" cy="1754326"/>
          </a:xfrm>
          <a:prstGeom prst="rect">
            <a:avLst/>
          </a:prstGeom>
          <a:noFill/>
        </p:spPr>
        <p:txBody>
          <a:bodyPr wrap="square" rtlCol="0">
            <a:spAutoFit/>
          </a:bodyPr>
          <a:lstStyle/>
          <a:p>
            <a:r>
              <a:rPr lang="fr-FR" dirty="0" smtClean="0"/>
              <a:t>Si vous avez des questions pour l’HDA, n’hésitez pas à contacter par mail :</a:t>
            </a:r>
          </a:p>
          <a:p>
            <a:r>
              <a:rPr lang="fr-FR" dirty="0" smtClean="0">
                <a:hlinkClick r:id="rId2"/>
              </a:rPr>
              <a:t>mmefranza@laposte.net</a:t>
            </a:r>
            <a:endParaRPr lang="fr-FR" dirty="0" smtClean="0"/>
          </a:p>
          <a:p>
            <a:r>
              <a:rPr lang="fr-FR" dirty="0" smtClean="0"/>
              <a:t>Ou</a:t>
            </a:r>
          </a:p>
          <a:p>
            <a:r>
              <a:rPr lang="fr-FR" dirty="0" smtClean="0"/>
              <a:t> </a:t>
            </a:r>
            <a:r>
              <a:rPr lang="fr-FR" dirty="0" smtClean="0">
                <a:hlinkClick r:id="rId3"/>
              </a:rPr>
              <a:t>cdi.la-vaucouleurs@laposte.net</a:t>
            </a:r>
            <a:endParaRPr lang="fr-FR" dirty="0" smtClean="0"/>
          </a:p>
          <a:p>
            <a:endParaRPr lang="fr-FR" dirty="0" smtClean="0"/>
          </a:p>
          <a:p>
            <a:endParaRPr lang="fr-FR" dirty="0"/>
          </a:p>
        </p:txBody>
      </p:sp>
    </p:spTree>
    <p:extLst>
      <p:ext uri="{BB962C8B-B14F-4D97-AF65-F5344CB8AC3E}">
        <p14:creationId xmlns:p14="http://schemas.microsoft.com/office/powerpoint/2010/main" val="150926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0746" y="391211"/>
            <a:ext cx="10536195" cy="1200329"/>
          </a:xfrm>
          <a:prstGeom prst="rect">
            <a:avLst/>
          </a:prstGeom>
          <a:noFill/>
        </p:spPr>
        <p:txBody>
          <a:bodyPr wrap="square" rtlCol="0">
            <a:spAutoFit/>
          </a:bodyPr>
          <a:lstStyle/>
          <a:p>
            <a:r>
              <a:rPr lang="fr-FR" sz="2400" b="1" dirty="0" smtClean="0">
                <a:solidFill>
                  <a:srgbClr val="7030A0"/>
                </a:solidFill>
              </a:rPr>
              <a:t>L’Histoire des Arts est une </a:t>
            </a:r>
            <a:r>
              <a:rPr lang="fr-FR" sz="2400" b="1" dirty="0" smtClean="0"/>
              <a:t>épreuve orale </a:t>
            </a:r>
            <a:r>
              <a:rPr lang="fr-FR" sz="2400" b="1" dirty="0" smtClean="0">
                <a:solidFill>
                  <a:srgbClr val="7030A0"/>
                </a:solidFill>
              </a:rPr>
              <a:t>qui est </a:t>
            </a:r>
            <a:r>
              <a:rPr lang="fr-FR" sz="2400" b="1" dirty="0" smtClean="0"/>
              <a:t>notée sur 20 </a:t>
            </a:r>
            <a:r>
              <a:rPr lang="fr-FR" sz="2400" b="1" dirty="0" smtClean="0">
                <a:solidFill>
                  <a:srgbClr val="7030A0"/>
                </a:solidFill>
              </a:rPr>
              <a:t>et qui compte coefficient 2 pour l’obtention du Brevet</a:t>
            </a:r>
            <a:endParaRPr lang="fr-FR" sz="2400" b="1" dirty="0">
              <a:solidFill>
                <a:srgbClr val="7030A0"/>
              </a:solidFill>
            </a:endParaRPr>
          </a:p>
          <a:p>
            <a:endParaRPr lang="fr-FR" sz="2400" b="1" dirty="0">
              <a:solidFill>
                <a:srgbClr val="7030A0"/>
              </a:solidFill>
            </a:endParaRPr>
          </a:p>
        </p:txBody>
      </p:sp>
      <p:sp>
        <p:nvSpPr>
          <p:cNvPr id="5" name="Rectangle 4"/>
          <p:cNvSpPr/>
          <p:nvPr/>
        </p:nvSpPr>
        <p:spPr>
          <a:xfrm>
            <a:off x="510746" y="1659569"/>
            <a:ext cx="11294076" cy="2677656"/>
          </a:xfrm>
          <a:prstGeom prst="rect">
            <a:avLst/>
          </a:prstGeom>
        </p:spPr>
        <p:txBody>
          <a:bodyPr wrap="square">
            <a:spAutoFit/>
          </a:bodyPr>
          <a:lstStyle/>
          <a:p>
            <a:pPr algn="just">
              <a:spcAft>
                <a:spcPts val="0"/>
              </a:spcAft>
            </a:pPr>
            <a:r>
              <a:rPr lang="fr-FR" dirty="0" smtClean="0">
                <a:latin typeface="Cambria" panose="02040503050406030204" pitchFamily="18" charset="0"/>
                <a:ea typeface="MS Mincho" panose="02020609040205080304" pitchFamily="49" charset="-128"/>
                <a:cs typeface="Times New Roman" panose="02020603050405020304" pitchFamily="18" charset="0"/>
              </a:rPr>
              <a:t>    </a:t>
            </a:r>
          </a:p>
          <a:p>
            <a:pPr algn="just">
              <a:spcAft>
                <a:spcPts val="0"/>
              </a:spcAft>
            </a:pPr>
            <a:r>
              <a:rPr lang="fr-FR" dirty="0" smtClean="0">
                <a:latin typeface="Corbel" panose="020B0503020204020204" pitchFamily="34" charset="0"/>
                <a:ea typeface="MS Mincho" panose="02020609040205080304" pitchFamily="49" charset="-128"/>
                <a:cs typeface="Times New Roman" panose="02020603050405020304" pitchFamily="18" charset="0"/>
              </a:rPr>
              <a:t>Les élèves passent devant un jury</a:t>
            </a:r>
            <a:r>
              <a:rPr lang="fr-FR" dirty="0">
                <a:latin typeface="Corbel" panose="020B0503020204020204" pitchFamily="34" charset="0"/>
                <a:ea typeface="MS Mincho" panose="02020609040205080304" pitchFamily="49" charset="-128"/>
                <a:cs typeface="Times New Roman" panose="02020603050405020304" pitchFamily="18" charset="0"/>
              </a:rPr>
              <a:t>, constitué de deux </a:t>
            </a:r>
            <a:r>
              <a:rPr lang="fr-FR" dirty="0" smtClean="0">
                <a:latin typeface="Corbel" panose="020B0503020204020204" pitchFamily="34" charset="0"/>
                <a:ea typeface="MS Mincho" panose="02020609040205080304" pitchFamily="49" charset="-128"/>
                <a:cs typeface="Times New Roman" panose="02020603050405020304" pitchFamily="18" charset="0"/>
              </a:rPr>
              <a:t>professeurs.</a:t>
            </a:r>
          </a:p>
          <a:p>
            <a:pPr algn="just">
              <a:spcAft>
                <a:spcPts val="0"/>
              </a:spcAft>
            </a:pPr>
            <a:endParaRPr lang="fr-FR" dirty="0" smtClean="0">
              <a:latin typeface="Corbel" panose="020B0503020204020204" pitchFamily="34" charset="0"/>
              <a:ea typeface="MS Mincho" panose="02020609040205080304" pitchFamily="49" charset="-128"/>
              <a:cs typeface="Times New Roman" panose="02020603050405020304" pitchFamily="18" charset="0"/>
            </a:endParaRPr>
          </a:p>
          <a:p>
            <a:pPr algn="just">
              <a:spcAft>
                <a:spcPts val="0"/>
              </a:spcAft>
            </a:pPr>
            <a:r>
              <a:rPr lang="fr-FR" dirty="0" smtClean="0">
                <a:latin typeface="Corbel" panose="020B0503020204020204" pitchFamily="34" charset="0"/>
                <a:ea typeface="MS Mincho" panose="02020609040205080304" pitchFamily="49" charset="-128"/>
                <a:cs typeface="Times New Roman" panose="02020603050405020304" pitchFamily="18" charset="0"/>
              </a:rPr>
              <a:t>Ce jury aura, avant l’épreuve, choisit </a:t>
            </a:r>
            <a:r>
              <a:rPr lang="fr-FR" dirty="0">
                <a:latin typeface="Corbel" panose="020B0503020204020204" pitchFamily="34" charset="0"/>
                <a:ea typeface="MS Mincho" panose="02020609040205080304" pitchFamily="49" charset="-128"/>
                <a:cs typeface="Times New Roman" panose="02020603050405020304" pitchFamily="18" charset="0"/>
              </a:rPr>
              <a:t>un objet d’étude parmi les cinq </a:t>
            </a:r>
            <a:r>
              <a:rPr lang="fr-FR" dirty="0" smtClean="0">
                <a:latin typeface="Corbel" panose="020B0503020204020204" pitchFamily="34" charset="0"/>
                <a:ea typeface="MS Mincho" panose="02020609040205080304" pitchFamily="49" charset="-128"/>
                <a:cs typeface="Times New Roman" panose="02020603050405020304" pitchFamily="18" charset="0"/>
              </a:rPr>
              <a:t>proposés par l’élève.</a:t>
            </a:r>
            <a:r>
              <a:rPr lang="fr-FR" dirty="0">
                <a:latin typeface="Corbel" panose="020B0503020204020204" pitchFamily="34" charset="0"/>
                <a:ea typeface="MS Mincho" panose="02020609040205080304" pitchFamily="49" charset="-128"/>
                <a:cs typeface="Times New Roman" panose="02020603050405020304" pitchFamily="18" charset="0"/>
              </a:rPr>
              <a:t> </a:t>
            </a:r>
          </a:p>
          <a:p>
            <a:pPr algn="just">
              <a:spcAft>
                <a:spcPts val="0"/>
              </a:spcAft>
            </a:pPr>
            <a:endParaRPr lang="fr-FR" dirty="0" smtClean="0">
              <a:latin typeface="Corbel" panose="020B0503020204020204" pitchFamily="34" charset="0"/>
              <a:ea typeface="MS Mincho" panose="02020609040205080304" pitchFamily="49" charset="-128"/>
              <a:cs typeface="Times New Roman" panose="02020603050405020304" pitchFamily="18" charset="0"/>
            </a:endParaRPr>
          </a:p>
          <a:p>
            <a:pPr algn="just">
              <a:spcAft>
                <a:spcPts val="0"/>
              </a:spcAft>
            </a:pPr>
            <a:r>
              <a:rPr lang="fr-FR" dirty="0" smtClean="0">
                <a:latin typeface="Corbel" panose="020B0503020204020204" pitchFamily="34" charset="0"/>
                <a:ea typeface="MS Mincho" panose="02020609040205080304" pitchFamily="49" charset="-128"/>
                <a:cs typeface="Times New Roman" panose="02020603050405020304" pitchFamily="18" charset="0"/>
              </a:rPr>
              <a:t>Le jour de l’épreuve, l’élève apprend le choix du sujet et il dispose d’une préparation de 10 minutes en permanence. </a:t>
            </a:r>
          </a:p>
          <a:p>
            <a:pPr algn="just">
              <a:spcAft>
                <a:spcPts val="0"/>
              </a:spcAft>
            </a:pPr>
            <a:r>
              <a:rPr lang="fr-FR" dirty="0" smtClean="0">
                <a:latin typeface="Corbel" panose="020B0503020204020204" pitchFamily="34" charset="0"/>
                <a:ea typeface="MS Mincho" panose="02020609040205080304" pitchFamily="49" charset="-128"/>
                <a:cs typeface="Times New Roman" panose="02020603050405020304" pitchFamily="18" charset="0"/>
              </a:rPr>
              <a:t>Il peut ainsi prendre quelques notes à partir du dossier qu’il aura constitué entre janvier et mai.</a:t>
            </a:r>
          </a:p>
          <a:p>
            <a:pPr algn="just">
              <a:spcAft>
                <a:spcPts val="0"/>
              </a:spcAft>
            </a:pPr>
            <a:endParaRPr lang="fr-FR" dirty="0">
              <a:latin typeface="Corbel" panose="020B0503020204020204" pitchFamily="34" charset="0"/>
              <a:ea typeface="MS Mincho" panose="02020609040205080304" pitchFamily="49" charset="-128"/>
              <a:cs typeface="Times New Roman" panose="02020603050405020304" pitchFamily="18" charset="0"/>
            </a:endParaRPr>
          </a:p>
          <a:p>
            <a:pPr algn="just">
              <a:spcAft>
                <a:spcPts val="0"/>
              </a:spcAft>
            </a:pPr>
            <a:r>
              <a:rPr lang="fr-FR" sz="2400" b="1" dirty="0">
                <a:solidFill>
                  <a:srgbClr val="7030A0"/>
                </a:solidFill>
                <a:latin typeface="Corbel" panose="020B0503020204020204" pitchFamily="34" charset="0"/>
                <a:ea typeface="MS Mincho" panose="02020609040205080304" pitchFamily="49" charset="-128"/>
                <a:cs typeface="Times New Roman" panose="02020603050405020304" pitchFamily="18" charset="0"/>
              </a:rPr>
              <a:t> </a:t>
            </a:r>
            <a:r>
              <a:rPr lang="fr-FR" dirty="0">
                <a:latin typeface="Corbel" panose="020B0503020204020204" pitchFamily="34" charset="0"/>
                <a:ea typeface="MS Mincho" panose="02020609040205080304" pitchFamily="49" charset="-128"/>
                <a:cs typeface="Times New Roman" panose="02020603050405020304" pitchFamily="18" charset="0"/>
              </a:rPr>
              <a:t> </a:t>
            </a:r>
          </a:p>
        </p:txBody>
      </p:sp>
      <p:sp>
        <p:nvSpPr>
          <p:cNvPr id="3" name="Rectangle 2"/>
          <p:cNvSpPr/>
          <p:nvPr/>
        </p:nvSpPr>
        <p:spPr>
          <a:xfrm>
            <a:off x="510745" y="1499206"/>
            <a:ext cx="10157254" cy="461665"/>
          </a:xfrm>
          <a:prstGeom prst="rect">
            <a:avLst/>
          </a:prstGeom>
        </p:spPr>
        <p:txBody>
          <a:bodyPr wrap="square">
            <a:spAutoFit/>
          </a:bodyPr>
          <a:lstStyle/>
          <a:p>
            <a:r>
              <a:rPr lang="fr-FR" sz="2400" b="1" dirty="0">
                <a:solidFill>
                  <a:srgbClr val="7030A0"/>
                </a:solidFill>
              </a:rPr>
              <a:t>Elle se déroulera cette année le </a:t>
            </a:r>
            <a:r>
              <a:rPr lang="fr-FR" sz="2400" b="1" dirty="0">
                <a:latin typeface="Cambria" panose="02040503050406030204" pitchFamily="18" charset="0"/>
                <a:ea typeface="MS Mincho" panose="02020609040205080304" pitchFamily="49" charset="-128"/>
                <a:cs typeface="Times New Roman" panose="02020603050405020304" pitchFamily="18" charset="0"/>
              </a:rPr>
              <a:t>Mercredi 1 juin 2016, le matin.</a:t>
            </a:r>
            <a:endParaRPr lang="fr-FR" sz="2400" dirty="0">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510745" y="3805089"/>
            <a:ext cx="10915135" cy="1200329"/>
          </a:xfrm>
          <a:prstGeom prst="rect">
            <a:avLst/>
          </a:prstGeom>
        </p:spPr>
        <p:txBody>
          <a:bodyPr wrap="square">
            <a:spAutoFit/>
          </a:bodyPr>
          <a:lstStyle/>
          <a:p>
            <a:pPr algn="just">
              <a:spcAft>
                <a:spcPts val="0"/>
              </a:spcAft>
            </a:pPr>
            <a:r>
              <a:rPr lang="fr-FR" sz="2400" b="1" dirty="0">
                <a:solidFill>
                  <a:srgbClr val="7030A0"/>
                </a:solidFill>
                <a:latin typeface="Corbel" panose="020B0503020204020204" pitchFamily="34" charset="0"/>
                <a:ea typeface="MS Mincho" panose="02020609040205080304" pitchFamily="49" charset="-128"/>
                <a:cs typeface="Times New Roman" panose="02020603050405020304" pitchFamily="18" charset="0"/>
              </a:rPr>
              <a:t>L’épreuve dure </a:t>
            </a:r>
            <a:r>
              <a:rPr lang="fr-FR" sz="2400" b="1" dirty="0">
                <a:solidFill>
                  <a:srgbClr val="002060"/>
                </a:solidFill>
                <a:latin typeface="Corbel" panose="020B0503020204020204" pitchFamily="34" charset="0"/>
                <a:ea typeface="MS Mincho" panose="02020609040205080304" pitchFamily="49" charset="-128"/>
                <a:cs typeface="Times New Roman" panose="02020603050405020304" pitchFamily="18" charset="0"/>
              </a:rPr>
              <a:t>15 minutes </a:t>
            </a:r>
            <a:r>
              <a:rPr lang="fr-FR" sz="2400" b="1" dirty="0">
                <a:solidFill>
                  <a:srgbClr val="7030A0"/>
                </a:solidFill>
                <a:latin typeface="Corbel" panose="020B0503020204020204" pitchFamily="34" charset="0"/>
                <a:ea typeface="MS Mincho" panose="02020609040205080304" pitchFamily="49" charset="-128"/>
                <a:cs typeface="Times New Roman" panose="02020603050405020304" pitchFamily="18" charset="0"/>
              </a:rPr>
              <a:t>et comprend :</a:t>
            </a:r>
          </a:p>
          <a:p>
            <a:pPr marL="342900" lvl="0" indent="-342900" algn="just">
              <a:spcAft>
                <a:spcPts val="0"/>
              </a:spcAft>
              <a:buFont typeface="Wingdings" panose="05000000000000000000" pitchFamily="2" charset="2"/>
              <a:buChar char=""/>
            </a:pPr>
            <a:r>
              <a:rPr lang="fr-FR" sz="2400" b="1" dirty="0">
                <a:solidFill>
                  <a:srgbClr val="7030A0"/>
                </a:solidFill>
                <a:latin typeface="Corbel" panose="020B0503020204020204" pitchFamily="34" charset="0"/>
                <a:ea typeface="MS Mincho" panose="02020609040205080304" pitchFamily="49" charset="-128"/>
                <a:cs typeface="Times New Roman" panose="02020603050405020304" pitchFamily="18" charset="0"/>
              </a:rPr>
              <a:t>Un exposé oral de l’élève de 10 minutes environ.</a:t>
            </a:r>
          </a:p>
          <a:p>
            <a:pPr marL="342900" lvl="0" indent="-342900" algn="just">
              <a:spcAft>
                <a:spcPts val="0"/>
              </a:spcAft>
              <a:buFont typeface="Wingdings" panose="05000000000000000000" pitchFamily="2" charset="2"/>
              <a:buChar char=""/>
            </a:pPr>
            <a:r>
              <a:rPr lang="fr-FR" sz="2400" b="1" dirty="0">
                <a:solidFill>
                  <a:srgbClr val="7030A0"/>
                </a:solidFill>
                <a:latin typeface="Corbel" panose="020B0503020204020204" pitchFamily="34" charset="0"/>
                <a:ea typeface="MS Mincho" panose="02020609040205080304" pitchFamily="49" charset="-128"/>
                <a:cs typeface="Times New Roman" panose="02020603050405020304" pitchFamily="18" charset="0"/>
              </a:rPr>
              <a:t>Un entretien avec le jury de 5 minutes environ.</a:t>
            </a:r>
          </a:p>
        </p:txBody>
      </p:sp>
    </p:spTree>
    <p:extLst>
      <p:ext uri="{BB962C8B-B14F-4D97-AF65-F5344CB8AC3E}">
        <p14:creationId xmlns:p14="http://schemas.microsoft.com/office/powerpoint/2010/main" val="56515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8984" y="378941"/>
            <a:ext cx="10527957" cy="646331"/>
          </a:xfrm>
          <a:prstGeom prst="rect">
            <a:avLst/>
          </a:prstGeom>
          <a:noFill/>
        </p:spPr>
        <p:txBody>
          <a:bodyPr wrap="square" rtlCol="0">
            <a:spAutoFit/>
          </a:bodyPr>
          <a:lstStyle/>
          <a:p>
            <a:r>
              <a:rPr lang="fr-FR" dirty="0" smtClean="0"/>
              <a:t>4 thèmes pour cette année :</a:t>
            </a:r>
          </a:p>
          <a:p>
            <a:endParaRPr lang="fr-FR" dirty="0"/>
          </a:p>
        </p:txBody>
      </p:sp>
      <p:sp>
        <p:nvSpPr>
          <p:cNvPr id="3" name="ZoneTexte 2"/>
          <p:cNvSpPr txBox="1"/>
          <p:nvPr/>
        </p:nvSpPr>
        <p:spPr>
          <a:xfrm>
            <a:off x="593124" y="1095632"/>
            <a:ext cx="11170508" cy="646331"/>
          </a:xfrm>
          <a:prstGeom prst="rect">
            <a:avLst/>
          </a:prstGeom>
          <a:noFill/>
        </p:spPr>
        <p:txBody>
          <a:bodyPr wrap="square" rtlCol="0">
            <a:spAutoFit/>
          </a:bodyPr>
          <a:lstStyle/>
          <a:p>
            <a:pPr lvl="0"/>
            <a:r>
              <a:rPr lang="fr-FR" dirty="0" smtClean="0">
                <a:solidFill>
                  <a:srgbClr val="FF0000"/>
                </a:solidFill>
              </a:rPr>
              <a:t>Art pour parler de soi </a:t>
            </a:r>
            <a:r>
              <a:rPr lang="fr-FR" dirty="0" smtClean="0"/>
              <a:t>: </a:t>
            </a:r>
            <a:r>
              <a:rPr lang="fr-FR" dirty="0"/>
              <a:t>Que révèle l’auteur de sa propre vie à travers son œuvre ? Comment ? Pourquoi ?</a:t>
            </a:r>
          </a:p>
          <a:p>
            <a:endParaRPr lang="fr-FR" dirty="0"/>
          </a:p>
        </p:txBody>
      </p:sp>
      <p:sp>
        <p:nvSpPr>
          <p:cNvPr id="4" name="ZoneTexte 3"/>
          <p:cNvSpPr txBox="1"/>
          <p:nvPr/>
        </p:nvSpPr>
        <p:spPr>
          <a:xfrm>
            <a:off x="654908" y="1812322"/>
            <a:ext cx="11170508" cy="646331"/>
          </a:xfrm>
          <a:prstGeom prst="rect">
            <a:avLst/>
          </a:prstGeom>
          <a:noFill/>
        </p:spPr>
        <p:txBody>
          <a:bodyPr wrap="square" rtlCol="0">
            <a:spAutoFit/>
          </a:bodyPr>
          <a:lstStyle/>
          <a:p>
            <a:r>
              <a:rPr lang="fr-FR" dirty="0" smtClean="0">
                <a:solidFill>
                  <a:srgbClr val="FF0000"/>
                </a:solidFill>
              </a:rPr>
              <a:t>Art et engagement</a:t>
            </a:r>
            <a:r>
              <a:rPr lang="fr-FR" dirty="0" smtClean="0"/>
              <a:t>:  </a:t>
            </a:r>
            <a:r>
              <a:rPr lang="fr-FR" dirty="0"/>
              <a:t>Qu’est-ce que l’auteur défend ou dénonce à travers son œuvre ? Comment le voit-on </a:t>
            </a:r>
            <a:r>
              <a:rPr lang="fr-FR" dirty="0" smtClean="0"/>
              <a:t>?</a:t>
            </a:r>
            <a:endParaRPr lang="fr-FR" dirty="0"/>
          </a:p>
          <a:p>
            <a:endParaRPr lang="fr-FR" dirty="0"/>
          </a:p>
        </p:txBody>
      </p:sp>
      <p:sp>
        <p:nvSpPr>
          <p:cNvPr id="5" name="ZoneTexte 4"/>
          <p:cNvSpPr txBox="1"/>
          <p:nvPr/>
        </p:nvSpPr>
        <p:spPr>
          <a:xfrm>
            <a:off x="654908" y="2529012"/>
            <a:ext cx="11170508" cy="923330"/>
          </a:xfrm>
          <a:prstGeom prst="rect">
            <a:avLst/>
          </a:prstGeom>
          <a:noFill/>
        </p:spPr>
        <p:txBody>
          <a:bodyPr wrap="square" rtlCol="0">
            <a:spAutoFit/>
          </a:bodyPr>
          <a:lstStyle/>
          <a:p>
            <a:r>
              <a:rPr lang="fr-FR" dirty="0" smtClean="0">
                <a:solidFill>
                  <a:srgbClr val="FF0000"/>
                </a:solidFill>
              </a:rPr>
              <a:t>Art et modernité </a:t>
            </a:r>
            <a:r>
              <a:rPr lang="fr-FR" dirty="0" smtClean="0"/>
              <a:t>:   </a:t>
            </a:r>
            <a:r>
              <a:rPr lang="fr-FR" dirty="0"/>
              <a:t>En quoi les nouvelles technologies, les nouvelles inventions </a:t>
            </a:r>
            <a:r>
              <a:rPr lang="fr-FR" dirty="0" err="1"/>
              <a:t>ont-elles</a:t>
            </a:r>
            <a:r>
              <a:rPr lang="fr-FR" dirty="0"/>
              <a:t> influencé les pratiques artistiques ? Comment </a:t>
            </a:r>
            <a:r>
              <a:rPr lang="fr-FR" dirty="0" err="1"/>
              <a:t>ont-elles</a:t>
            </a:r>
            <a:r>
              <a:rPr lang="fr-FR" dirty="0"/>
              <a:t> contribué à l’émergence de nouveaux courants artistiques ?</a:t>
            </a:r>
          </a:p>
          <a:p>
            <a:endParaRPr lang="fr-FR" dirty="0"/>
          </a:p>
        </p:txBody>
      </p:sp>
      <p:sp>
        <p:nvSpPr>
          <p:cNvPr id="6" name="ZoneTexte 5"/>
          <p:cNvSpPr txBox="1"/>
          <p:nvPr/>
        </p:nvSpPr>
        <p:spPr>
          <a:xfrm>
            <a:off x="654908" y="3522701"/>
            <a:ext cx="11170508" cy="646331"/>
          </a:xfrm>
          <a:prstGeom prst="rect">
            <a:avLst/>
          </a:prstGeom>
          <a:noFill/>
        </p:spPr>
        <p:txBody>
          <a:bodyPr wrap="square" rtlCol="0">
            <a:spAutoFit/>
          </a:bodyPr>
          <a:lstStyle/>
          <a:p>
            <a:r>
              <a:rPr lang="fr-FR" dirty="0" smtClean="0">
                <a:solidFill>
                  <a:srgbClr val="FF0000"/>
                </a:solidFill>
              </a:rPr>
              <a:t>Art et pouvoir </a:t>
            </a:r>
            <a:r>
              <a:rPr lang="fr-FR" dirty="0" smtClean="0"/>
              <a:t>:  </a:t>
            </a:r>
            <a:r>
              <a:rPr lang="fr-FR" dirty="0"/>
              <a:t>Quels rapports les artistes de tous temps entretiennent-ils avec le pouvoir </a:t>
            </a:r>
            <a:r>
              <a:rPr lang="fr-FR" dirty="0" smtClean="0"/>
              <a:t>? (propagande et critique)</a:t>
            </a:r>
            <a:endParaRPr lang="fr-FR" dirty="0"/>
          </a:p>
          <a:p>
            <a:endParaRPr lang="fr-FR" dirty="0"/>
          </a:p>
        </p:txBody>
      </p:sp>
      <p:sp>
        <p:nvSpPr>
          <p:cNvPr id="7" name="Rectangle 6"/>
          <p:cNvSpPr/>
          <p:nvPr/>
        </p:nvSpPr>
        <p:spPr>
          <a:xfrm>
            <a:off x="741406" y="4366224"/>
            <a:ext cx="10865708" cy="1077218"/>
          </a:xfrm>
          <a:prstGeom prst="rect">
            <a:avLst/>
          </a:prstGeom>
        </p:spPr>
        <p:txBody>
          <a:bodyPr wrap="square">
            <a:spAutoFit/>
          </a:bodyPr>
          <a:lstStyle/>
          <a:p>
            <a:r>
              <a:rPr lang="fr-FR" sz="3200" b="1" dirty="0" smtClean="0">
                <a:sym typeface="Wingdings" panose="05000000000000000000" pitchFamily="2" charset="2"/>
              </a:rPr>
              <a:t> Les élèves devront choisir 1 de ces  4 thèmes pour la rentrée de janvier</a:t>
            </a:r>
            <a:endParaRPr lang="fr-FR" sz="3200" b="1" dirty="0"/>
          </a:p>
        </p:txBody>
      </p:sp>
    </p:spTree>
    <p:extLst>
      <p:ext uri="{BB962C8B-B14F-4D97-AF65-F5344CB8AC3E}">
        <p14:creationId xmlns:p14="http://schemas.microsoft.com/office/powerpoint/2010/main" val="16674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3124" y="246613"/>
            <a:ext cx="11088130" cy="923330"/>
          </a:xfrm>
          <a:prstGeom prst="rect">
            <a:avLst/>
          </a:prstGeom>
          <a:noFill/>
        </p:spPr>
        <p:txBody>
          <a:bodyPr wrap="square" rtlCol="0">
            <a:spAutoFit/>
          </a:bodyPr>
          <a:lstStyle/>
          <a:p>
            <a:r>
              <a:rPr lang="fr-FR" dirty="0" smtClean="0"/>
              <a:t>Une fois le thème choisi, l’élève doit trouver 5 objets d’étude (= œuvre à étudier : ex : une peinture, un bâtiment, une chanson, un objet, une pièce de théâtre…).</a:t>
            </a:r>
          </a:p>
          <a:p>
            <a:r>
              <a:rPr lang="fr-FR" dirty="0" smtClean="0"/>
              <a:t> Il y a plusieurs conditions à respecter pour le choix des ces 5 objets d’étude :</a:t>
            </a:r>
            <a:endParaRPr lang="fr-FR" dirty="0"/>
          </a:p>
        </p:txBody>
      </p:sp>
      <p:sp>
        <p:nvSpPr>
          <p:cNvPr id="3" name="Rectangle 2"/>
          <p:cNvSpPr/>
          <p:nvPr/>
        </p:nvSpPr>
        <p:spPr>
          <a:xfrm>
            <a:off x="593124" y="1169943"/>
            <a:ext cx="11088130" cy="4524315"/>
          </a:xfrm>
          <a:prstGeom prst="rect">
            <a:avLst/>
          </a:prstGeom>
        </p:spPr>
        <p:txBody>
          <a:bodyPr wrap="square">
            <a:spAutoFit/>
          </a:bodyPr>
          <a:lstStyle/>
          <a:p>
            <a:pPr marL="514350" indent="-514350">
              <a:buAutoNum type="arabicParenR"/>
            </a:pPr>
            <a:r>
              <a:rPr lang="fr-FR" sz="3200" b="1"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rPr>
              <a:t>Appartenir à 3 domaines différents : </a:t>
            </a:r>
          </a:p>
          <a:p>
            <a:pPr marL="457200" indent="-457200">
              <a:buFont typeface="Arial" panose="020B0604020202020204" pitchFamily="34" charset="0"/>
              <a:buChar char="•"/>
            </a:pPr>
            <a:r>
              <a:rPr lang="fr-FR" sz="3200" b="1" dirty="0" smtClean="0"/>
              <a:t>Arts </a:t>
            </a:r>
            <a:r>
              <a:rPr lang="fr-FR" sz="3200" b="1" dirty="0"/>
              <a:t>de </a:t>
            </a:r>
            <a:r>
              <a:rPr lang="fr-FR" sz="3200" b="1" dirty="0" smtClean="0"/>
              <a:t>l'espace : </a:t>
            </a:r>
            <a:r>
              <a:rPr lang="fr-FR" sz="3200" dirty="0" smtClean="0"/>
              <a:t>architecture</a:t>
            </a:r>
            <a:r>
              <a:rPr lang="fr-FR" sz="3200" dirty="0"/>
              <a:t>, </a:t>
            </a:r>
            <a:r>
              <a:rPr lang="fr-FR" sz="3200" dirty="0" smtClean="0"/>
              <a:t>urbanisme, arts </a:t>
            </a:r>
            <a:r>
              <a:rPr lang="fr-FR" sz="3200" dirty="0"/>
              <a:t>des </a:t>
            </a:r>
            <a:r>
              <a:rPr lang="fr-FR" sz="3200" dirty="0" smtClean="0"/>
              <a:t>jardins</a:t>
            </a:r>
          </a:p>
          <a:p>
            <a:pPr marL="457200" indent="-457200">
              <a:buFont typeface="Arial" panose="020B0604020202020204" pitchFamily="34" charset="0"/>
              <a:buChar char="•"/>
            </a:pPr>
            <a:r>
              <a:rPr lang="fr-FR" sz="3200" b="1" dirty="0" smtClean="0"/>
              <a:t>Arts </a:t>
            </a:r>
            <a:r>
              <a:rPr lang="fr-FR" sz="3200" b="1" dirty="0"/>
              <a:t>du </a:t>
            </a:r>
            <a:r>
              <a:rPr lang="fr-FR" sz="3200" b="1" dirty="0" smtClean="0"/>
              <a:t>langage : </a:t>
            </a:r>
            <a:r>
              <a:rPr lang="fr-FR" sz="3200" dirty="0" smtClean="0"/>
              <a:t>littérature</a:t>
            </a:r>
          </a:p>
          <a:p>
            <a:pPr marL="457200" indent="-457200">
              <a:buFont typeface="Arial" panose="020B0604020202020204" pitchFamily="34" charset="0"/>
              <a:buChar char="•"/>
            </a:pPr>
            <a:r>
              <a:rPr lang="fr-FR" sz="3200" b="1" dirty="0" smtClean="0"/>
              <a:t>Arts </a:t>
            </a:r>
            <a:r>
              <a:rPr lang="fr-FR" sz="3200" b="1" dirty="0"/>
              <a:t>du </a:t>
            </a:r>
            <a:r>
              <a:rPr lang="fr-FR" sz="3200" b="1" dirty="0" smtClean="0"/>
              <a:t>quotidien : </a:t>
            </a:r>
            <a:r>
              <a:rPr lang="fr-FR" sz="3200" dirty="0" smtClean="0"/>
              <a:t>design</a:t>
            </a:r>
            <a:r>
              <a:rPr lang="fr-FR" sz="3200" dirty="0"/>
              <a:t>, </a:t>
            </a:r>
            <a:r>
              <a:rPr lang="fr-FR" sz="3200" dirty="0" smtClean="0"/>
              <a:t>métiers d’art</a:t>
            </a:r>
          </a:p>
          <a:p>
            <a:pPr marL="457200" indent="-457200">
              <a:buFont typeface="Arial" panose="020B0604020202020204" pitchFamily="34" charset="0"/>
              <a:buChar char="•"/>
            </a:pPr>
            <a:r>
              <a:rPr lang="fr-FR" sz="3200" b="1" dirty="0" smtClean="0"/>
              <a:t>Arts </a:t>
            </a:r>
            <a:r>
              <a:rPr lang="fr-FR" sz="3200" b="1" dirty="0"/>
              <a:t>du </a:t>
            </a:r>
            <a:r>
              <a:rPr lang="fr-FR" sz="3200" b="1" dirty="0" smtClean="0"/>
              <a:t>son : </a:t>
            </a:r>
            <a:r>
              <a:rPr lang="fr-FR" sz="3200" dirty="0" smtClean="0"/>
              <a:t>musique </a:t>
            </a:r>
            <a:r>
              <a:rPr lang="fr-FR" sz="3200" dirty="0"/>
              <a:t>(instrumentale, vocale</a:t>
            </a:r>
            <a:r>
              <a:rPr lang="fr-FR" sz="3200" dirty="0" smtClean="0"/>
              <a:t>)</a:t>
            </a:r>
          </a:p>
          <a:p>
            <a:pPr marL="457200" indent="-457200">
              <a:buFont typeface="Arial" panose="020B0604020202020204" pitchFamily="34" charset="0"/>
              <a:buChar char="•"/>
            </a:pPr>
            <a:r>
              <a:rPr lang="fr-FR" sz="3200" b="1" dirty="0" smtClean="0"/>
              <a:t>Arts </a:t>
            </a:r>
            <a:r>
              <a:rPr lang="fr-FR" sz="3200" b="1" dirty="0"/>
              <a:t>du spectacle </a:t>
            </a:r>
            <a:r>
              <a:rPr lang="fr-FR" sz="3200" b="1" dirty="0" smtClean="0"/>
              <a:t>vivant : </a:t>
            </a:r>
            <a:r>
              <a:rPr lang="fr-FR" sz="3200" dirty="0" smtClean="0"/>
              <a:t>théâtre</a:t>
            </a:r>
            <a:r>
              <a:rPr lang="fr-FR" sz="3200" dirty="0"/>
              <a:t>, danse, cirque</a:t>
            </a:r>
            <a:r>
              <a:rPr lang="fr-FR" sz="3200" dirty="0" smtClean="0"/>
              <a:t>, marionnettes, </a:t>
            </a:r>
          </a:p>
          <a:p>
            <a:pPr marL="457200" indent="-457200">
              <a:buFont typeface="Arial" panose="020B0604020202020204" pitchFamily="34" charset="0"/>
              <a:buChar char="•"/>
            </a:pPr>
            <a:r>
              <a:rPr lang="fr-FR" sz="3200" b="1" dirty="0" smtClean="0"/>
              <a:t>Arts </a:t>
            </a:r>
            <a:r>
              <a:rPr lang="fr-FR" sz="3200" b="1" dirty="0"/>
              <a:t>du </a:t>
            </a:r>
            <a:r>
              <a:rPr lang="fr-FR" sz="3200" b="1" dirty="0" smtClean="0"/>
              <a:t>visuel : </a:t>
            </a:r>
            <a:r>
              <a:rPr lang="fr-FR" sz="3200" dirty="0" smtClean="0"/>
              <a:t>arts </a:t>
            </a:r>
            <a:r>
              <a:rPr lang="fr-FR" sz="3200" dirty="0"/>
              <a:t>plastiques, cinéma, photographie</a:t>
            </a:r>
          </a:p>
          <a:p>
            <a:r>
              <a:rPr lang="fr-FR" sz="3200" b="1"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rPr>
              <a:t> </a:t>
            </a:r>
            <a:endParaRPr lang="fr-FR" sz="3200" b="1" dirty="0">
              <a:solidFill>
                <a:srgbClr val="7030A0"/>
              </a:solidFill>
            </a:endParaRPr>
          </a:p>
        </p:txBody>
      </p:sp>
    </p:spTree>
    <p:extLst>
      <p:ext uri="{BB962C8B-B14F-4D97-AF65-F5344CB8AC3E}">
        <p14:creationId xmlns:p14="http://schemas.microsoft.com/office/powerpoint/2010/main" val="408163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124" y="1169943"/>
            <a:ext cx="11088130" cy="2554545"/>
          </a:xfrm>
          <a:prstGeom prst="rect">
            <a:avLst/>
          </a:prstGeom>
        </p:spPr>
        <p:txBody>
          <a:bodyPr wrap="square">
            <a:spAutoFit/>
          </a:bodyPr>
          <a:lstStyle/>
          <a:p>
            <a:r>
              <a:rPr lang="fr-FR" sz="3200" b="1"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rPr>
              <a:t>2) 3, au maximum, de ces objets d’étude auront été vus en classe (de la 6</a:t>
            </a:r>
            <a:r>
              <a:rPr lang="fr-FR" sz="3200" b="1" baseline="30000"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rPr>
              <a:t>e</a:t>
            </a:r>
            <a:r>
              <a:rPr lang="fr-FR" sz="3200" b="1"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rPr>
              <a:t> à la 3</a:t>
            </a:r>
            <a:r>
              <a:rPr lang="fr-FR" sz="3200" b="1" baseline="30000"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rPr>
              <a:t>e</a:t>
            </a:r>
            <a:r>
              <a:rPr lang="fr-FR" sz="3200" b="1" dirty="0">
                <a:solidFill>
                  <a:srgbClr val="7030A0"/>
                </a:solidFill>
                <a:latin typeface="Cambria" panose="02040503050406030204" pitchFamily="18" charset="0"/>
                <a:ea typeface="MS Mincho" panose="02020609040205080304" pitchFamily="49" charset="-128"/>
                <a:cs typeface="Times New Roman" panose="02020603050405020304" pitchFamily="18" charset="0"/>
              </a:rPr>
              <a:t>)</a:t>
            </a:r>
            <a:endParaRPr lang="fr-FR" sz="3200" b="1"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endParaRPr>
          </a:p>
          <a:p>
            <a:endParaRPr lang="fr-FR" sz="3200" b="1" dirty="0">
              <a:solidFill>
                <a:srgbClr val="7030A0"/>
              </a:solidFill>
              <a:latin typeface="Cambria" panose="02040503050406030204" pitchFamily="18" charset="0"/>
              <a:ea typeface="MS Mincho" panose="02020609040205080304" pitchFamily="49" charset="-128"/>
              <a:cs typeface="Times New Roman" panose="02020603050405020304" pitchFamily="18" charset="0"/>
            </a:endParaRPr>
          </a:p>
          <a:p>
            <a:r>
              <a:rPr lang="fr-FR" sz="3200" b="1" dirty="0" smtClean="0">
                <a:solidFill>
                  <a:srgbClr val="7030A0"/>
                </a:solidFill>
                <a:latin typeface="Cambria" panose="02040503050406030204" pitchFamily="18" charset="0"/>
                <a:ea typeface="MS Mincho" panose="02020609040205080304" pitchFamily="49" charset="-128"/>
                <a:cs typeface="Times New Roman" panose="02020603050405020304" pitchFamily="18" charset="0"/>
              </a:rPr>
              <a:t>3) 2 objets d’étude pourront appartenir à une période autre que celles du XXe-XXI e s </a:t>
            </a:r>
            <a:endParaRPr lang="fr-FR" sz="3200" b="1" dirty="0">
              <a:solidFill>
                <a:srgbClr val="7030A0"/>
              </a:solidFill>
            </a:endParaRPr>
          </a:p>
        </p:txBody>
      </p:sp>
    </p:spTree>
    <p:extLst>
      <p:ext uri="{BB962C8B-B14F-4D97-AF65-F5344CB8AC3E}">
        <p14:creationId xmlns:p14="http://schemas.microsoft.com/office/powerpoint/2010/main" val="267324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9557" y="123567"/>
            <a:ext cx="10371438" cy="369332"/>
          </a:xfrm>
          <a:prstGeom prst="rect">
            <a:avLst/>
          </a:prstGeom>
          <a:noFill/>
        </p:spPr>
        <p:txBody>
          <a:bodyPr wrap="square" rtlCol="0">
            <a:spAutoFit/>
          </a:bodyPr>
          <a:lstStyle/>
          <a:p>
            <a:r>
              <a:rPr lang="fr-FR" dirty="0" smtClean="0"/>
              <a:t>Un peu plus d’explications pour les thèmes proposés :</a:t>
            </a:r>
            <a:endParaRPr lang="fr-FR" dirty="0"/>
          </a:p>
        </p:txBody>
      </p:sp>
      <p:sp>
        <p:nvSpPr>
          <p:cNvPr id="3" name="ZoneTexte 2"/>
          <p:cNvSpPr txBox="1"/>
          <p:nvPr/>
        </p:nvSpPr>
        <p:spPr>
          <a:xfrm>
            <a:off x="469557" y="492899"/>
            <a:ext cx="10684476" cy="6355586"/>
          </a:xfrm>
          <a:prstGeom prst="rect">
            <a:avLst/>
          </a:prstGeom>
          <a:noFill/>
        </p:spPr>
        <p:txBody>
          <a:bodyPr wrap="square" rtlCol="0">
            <a:spAutoFit/>
          </a:bodyPr>
          <a:lstStyle/>
          <a:p>
            <a:r>
              <a:rPr lang="fr-FR" sz="2800" b="1" u="sng" dirty="0" smtClean="0">
                <a:solidFill>
                  <a:srgbClr val="7030A0"/>
                </a:solidFill>
              </a:rPr>
              <a:t>Art pour parler de soi </a:t>
            </a:r>
            <a:r>
              <a:rPr lang="fr-FR" sz="2800" b="1" dirty="0" smtClean="0">
                <a:solidFill>
                  <a:srgbClr val="7030A0"/>
                </a:solidFill>
              </a:rPr>
              <a:t>:</a:t>
            </a:r>
          </a:p>
          <a:p>
            <a:pPr algn="just">
              <a:lnSpc>
                <a:spcPct val="150000"/>
              </a:lnSpc>
            </a:pPr>
            <a:r>
              <a:rPr lang="fr-FR" dirty="0"/>
              <a:t>Dans ce thème, l’auteur signe </a:t>
            </a:r>
            <a:r>
              <a:rPr lang="fr-FR" b="1" dirty="0"/>
              <a:t>une œuvre dans laquelle il parle de </a:t>
            </a:r>
            <a:r>
              <a:rPr lang="fr-FR" b="1" dirty="0" smtClean="0"/>
              <a:t>lui-même</a:t>
            </a:r>
            <a:r>
              <a:rPr lang="fr-FR" dirty="0" smtClean="0"/>
              <a:t> </a:t>
            </a:r>
            <a:endParaRPr lang="fr-FR" dirty="0"/>
          </a:p>
          <a:p>
            <a:pPr algn="just">
              <a:lnSpc>
                <a:spcPct val="150000"/>
              </a:lnSpc>
            </a:pPr>
            <a:r>
              <a:rPr lang="fr-FR" dirty="0"/>
              <a:t>« Parler de soi » peut signifier se présenter (moralement et/ou physiquement), donner une représentation de soi-même (fixe ou en action / réaliste ou non), parler d’une partie de sa vie. L’auteur peut parler de lui seul ou de lui avec les autres.</a:t>
            </a:r>
          </a:p>
          <a:p>
            <a:pPr algn="just">
              <a:lnSpc>
                <a:spcPct val="150000"/>
              </a:lnSpc>
            </a:pPr>
            <a:r>
              <a:rPr lang="fr-FR" dirty="0"/>
              <a:t>Choisir ce thème implique d’essayer de répondre à certaines </a:t>
            </a:r>
            <a:r>
              <a:rPr lang="fr-FR" dirty="0" smtClean="0"/>
              <a:t>questions :</a:t>
            </a:r>
          </a:p>
          <a:p>
            <a:pPr algn="just">
              <a:lnSpc>
                <a:spcPct val="150000"/>
              </a:lnSpc>
            </a:pPr>
            <a:r>
              <a:rPr lang="fr-FR" b="1" dirty="0" smtClean="0"/>
              <a:t>Quelle </a:t>
            </a:r>
            <a:r>
              <a:rPr lang="fr-FR" b="1" dirty="0"/>
              <a:t>image l’artiste </a:t>
            </a:r>
            <a:r>
              <a:rPr lang="fr-FR" b="1" dirty="0" err="1"/>
              <a:t>veut-il</a:t>
            </a:r>
            <a:r>
              <a:rPr lang="fr-FR" b="1" dirty="0"/>
              <a:t> donner de lui-même ? </a:t>
            </a:r>
            <a:endParaRPr lang="fr-FR" b="1" dirty="0" smtClean="0"/>
          </a:p>
          <a:p>
            <a:pPr algn="just">
              <a:lnSpc>
                <a:spcPct val="150000"/>
              </a:lnSpc>
            </a:pPr>
            <a:r>
              <a:rPr lang="fr-FR" b="1" dirty="0" smtClean="0"/>
              <a:t>Quels </a:t>
            </a:r>
            <a:r>
              <a:rPr lang="fr-FR" b="1" dirty="0"/>
              <a:t>sentiments ou émotions </a:t>
            </a:r>
            <a:r>
              <a:rPr lang="fr-FR" b="1" dirty="0" err="1"/>
              <a:t>a-t-il</a:t>
            </a:r>
            <a:r>
              <a:rPr lang="fr-FR" b="1" dirty="0"/>
              <a:t> cherché à susciter ?</a:t>
            </a:r>
          </a:p>
          <a:p>
            <a:pPr lvl="0" algn="just">
              <a:lnSpc>
                <a:spcPct val="150000"/>
              </a:lnSpc>
            </a:pPr>
            <a:r>
              <a:rPr lang="fr-FR" b="1" dirty="0"/>
              <a:t>Pourquoi raconter sa propre vie ? Quel besoin a-t-on de se représenter ?</a:t>
            </a:r>
          </a:p>
          <a:p>
            <a:pPr lvl="0" algn="just">
              <a:lnSpc>
                <a:spcPct val="150000"/>
              </a:lnSpc>
            </a:pPr>
            <a:r>
              <a:rPr lang="fr-FR" b="1" dirty="0"/>
              <a:t>En quoi une histoire personnelle peut-elle intéresser le grand public </a:t>
            </a:r>
            <a:r>
              <a:rPr lang="fr-FR" b="1" dirty="0" smtClean="0"/>
              <a:t>?</a:t>
            </a:r>
          </a:p>
          <a:p>
            <a:pPr lvl="0" algn="just">
              <a:lnSpc>
                <a:spcPct val="150000"/>
              </a:lnSpc>
            </a:pPr>
            <a:r>
              <a:rPr lang="fr-FR" dirty="0" smtClean="0">
                <a:solidFill>
                  <a:srgbClr val="7030A0"/>
                </a:solidFill>
              </a:rPr>
              <a:t>Exemples : l’autobiographie </a:t>
            </a:r>
            <a:r>
              <a:rPr lang="fr-FR" dirty="0">
                <a:solidFill>
                  <a:srgbClr val="7030A0"/>
                </a:solidFill>
              </a:rPr>
              <a:t>(N. Sarraute, </a:t>
            </a:r>
            <a:r>
              <a:rPr lang="fr-FR" i="1" dirty="0">
                <a:solidFill>
                  <a:srgbClr val="7030A0"/>
                </a:solidFill>
              </a:rPr>
              <a:t>Enfance</a:t>
            </a:r>
            <a:r>
              <a:rPr lang="fr-FR" dirty="0">
                <a:solidFill>
                  <a:srgbClr val="7030A0"/>
                </a:solidFill>
              </a:rPr>
              <a:t> ; S. de Beauvoir, </a:t>
            </a:r>
            <a:r>
              <a:rPr lang="fr-FR" i="1" dirty="0">
                <a:solidFill>
                  <a:srgbClr val="7030A0"/>
                </a:solidFill>
              </a:rPr>
              <a:t>Mémoires d’une jeune fille rangée</a:t>
            </a:r>
            <a:r>
              <a:rPr lang="fr-FR" dirty="0">
                <a:solidFill>
                  <a:srgbClr val="7030A0"/>
                </a:solidFill>
              </a:rPr>
              <a:t> ; Primo Levi, </a:t>
            </a:r>
            <a:r>
              <a:rPr lang="fr-FR" i="1" dirty="0">
                <a:solidFill>
                  <a:srgbClr val="7030A0"/>
                </a:solidFill>
              </a:rPr>
              <a:t>Si c’est un homme</a:t>
            </a:r>
            <a:r>
              <a:rPr lang="fr-FR" dirty="0">
                <a:solidFill>
                  <a:srgbClr val="7030A0"/>
                </a:solidFill>
              </a:rPr>
              <a:t> ; P. </a:t>
            </a:r>
            <a:r>
              <a:rPr lang="fr-FR" dirty="0" err="1">
                <a:solidFill>
                  <a:srgbClr val="7030A0"/>
                </a:solidFill>
              </a:rPr>
              <a:t>Grimbert</a:t>
            </a:r>
            <a:r>
              <a:rPr lang="fr-FR" dirty="0">
                <a:solidFill>
                  <a:srgbClr val="7030A0"/>
                </a:solidFill>
              </a:rPr>
              <a:t>, </a:t>
            </a:r>
            <a:r>
              <a:rPr lang="fr-FR" i="1" dirty="0">
                <a:solidFill>
                  <a:srgbClr val="7030A0"/>
                </a:solidFill>
              </a:rPr>
              <a:t>Un secret</a:t>
            </a:r>
            <a:r>
              <a:rPr lang="fr-FR" dirty="0">
                <a:solidFill>
                  <a:srgbClr val="7030A0"/>
                </a:solidFill>
              </a:rPr>
              <a:t>...) les journaux intimes (</a:t>
            </a:r>
            <a:r>
              <a:rPr lang="fr-FR" i="1" dirty="0">
                <a:solidFill>
                  <a:srgbClr val="7030A0"/>
                </a:solidFill>
              </a:rPr>
              <a:t>Journal</a:t>
            </a:r>
            <a:r>
              <a:rPr lang="fr-FR" dirty="0">
                <a:solidFill>
                  <a:srgbClr val="7030A0"/>
                </a:solidFill>
              </a:rPr>
              <a:t> d’Anne Frank...) l’autoportrait (Pablo Picasso, Frida </a:t>
            </a:r>
            <a:r>
              <a:rPr lang="fr-FR" dirty="0" err="1">
                <a:solidFill>
                  <a:srgbClr val="7030A0"/>
                </a:solidFill>
              </a:rPr>
              <a:t>Kahlo</a:t>
            </a:r>
            <a:r>
              <a:rPr lang="fr-FR" dirty="0">
                <a:solidFill>
                  <a:srgbClr val="7030A0"/>
                </a:solidFill>
              </a:rPr>
              <a:t>, Otto Dix, </a:t>
            </a:r>
            <a:r>
              <a:rPr lang="fr-FR" dirty="0" smtClean="0">
                <a:solidFill>
                  <a:srgbClr val="7030A0"/>
                </a:solidFill>
              </a:rPr>
              <a:t>des </a:t>
            </a:r>
            <a:r>
              <a:rPr lang="fr-FR" dirty="0">
                <a:solidFill>
                  <a:srgbClr val="7030A0"/>
                </a:solidFill>
              </a:rPr>
              <a:t>films (adaptations de </a:t>
            </a:r>
            <a:r>
              <a:rPr lang="fr-FR" i="1" dirty="0">
                <a:solidFill>
                  <a:srgbClr val="7030A0"/>
                </a:solidFill>
              </a:rPr>
              <a:t>Vipère au poing</a:t>
            </a:r>
            <a:r>
              <a:rPr lang="fr-FR" dirty="0">
                <a:solidFill>
                  <a:srgbClr val="7030A0"/>
                </a:solidFill>
              </a:rPr>
              <a:t>, </a:t>
            </a:r>
            <a:r>
              <a:rPr lang="fr-FR" i="1" dirty="0">
                <a:solidFill>
                  <a:srgbClr val="7030A0"/>
                </a:solidFill>
              </a:rPr>
              <a:t>Persépolis</a:t>
            </a:r>
            <a:r>
              <a:rPr lang="fr-FR" dirty="0">
                <a:solidFill>
                  <a:srgbClr val="7030A0"/>
                </a:solidFill>
              </a:rPr>
              <a:t>...), </a:t>
            </a:r>
            <a:r>
              <a:rPr lang="fr-FR" dirty="0" smtClean="0">
                <a:solidFill>
                  <a:srgbClr val="7030A0"/>
                </a:solidFill>
              </a:rPr>
              <a:t>chansons </a:t>
            </a:r>
            <a:r>
              <a:rPr lang="fr-FR" dirty="0">
                <a:solidFill>
                  <a:srgbClr val="7030A0"/>
                </a:solidFill>
              </a:rPr>
              <a:t>(Barbara, Renaud, Grand Corps Malade</a:t>
            </a:r>
            <a:r>
              <a:rPr lang="fr-FR" dirty="0" smtClean="0">
                <a:solidFill>
                  <a:srgbClr val="7030A0"/>
                </a:solidFill>
              </a:rPr>
              <a:t>...) etc</a:t>
            </a:r>
            <a:r>
              <a:rPr lang="fr-FR" dirty="0">
                <a:solidFill>
                  <a:srgbClr val="7030A0"/>
                </a:solidFill>
              </a:rPr>
              <a:t>.</a:t>
            </a:r>
          </a:p>
          <a:p>
            <a:endParaRPr lang="fr-FR" sz="2800" b="1" dirty="0">
              <a:solidFill>
                <a:srgbClr val="7030A0"/>
              </a:solidFill>
            </a:endParaRPr>
          </a:p>
        </p:txBody>
      </p:sp>
    </p:spTree>
    <p:extLst>
      <p:ext uri="{BB962C8B-B14F-4D97-AF65-F5344CB8AC3E}">
        <p14:creationId xmlns:p14="http://schemas.microsoft.com/office/powerpoint/2010/main" val="168873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89471" y="113958"/>
            <a:ext cx="11928388" cy="7171194"/>
          </a:xfrm>
          <a:prstGeom prst="rect">
            <a:avLst/>
          </a:prstGeom>
          <a:noFill/>
        </p:spPr>
        <p:txBody>
          <a:bodyPr wrap="square" rtlCol="0">
            <a:spAutoFit/>
          </a:bodyPr>
          <a:lstStyle/>
          <a:p>
            <a:r>
              <a:rPr lang="fr-FR" sz="2400" b="1" u="sng" dirty="0" smtClean="0">
                <a:solidFill>
                  <a:srgbClr val="0070C0"/>
                </a:solidFill>
              </a:rPr>
              <a:t>Art et engagement </a:t>
            </a:r>
            <a:r>
              <a:rPr lang="fr-FR" sz="2400" b="1" dirty="0" smtClean="0">
                <a:solidFill>
                  <a:srgbClr val="0070C0"/>
                </a:solidFill>
              </a:rPr>
              <a:t>:</a:t>
            </a:r>
          </a:p>
          <a:p>
            <a:pPr>
              <a:lnSpc>
                <a:spcPct val="150000"/>
              </a:lnSpc>
            </a:pPr>
            <a:r>
              <a:rPr lang="fr-FR" b="1" dirty="0"/>
              <a:t>« S’engager », c’est…</a:t>
            </a:r>
            <a:endParaRPr lang="fr-FR" dirty="0"/>
          </a:p>
          <a:p>
            <a:pPr algn="just">
              <a:lnSpc>
                <a:spcPct val="150000"/>
              </a:lnSpc>
            </a:pPr>
            <a:r>
              <a:rPr lang="fr-FR" dirty="0"/>
              <a:t>-se mettre au service d’une cause, d’une idée, d’un parti politique, d’un pays ;</a:t>
            </a:r>
          </a:p>
          <a:p>
            <a:pPr algn="just">
              <a:lnSpc>
                <a:spcPct val="150000"/>
              </a:lnSpc>
            </a:pPr>
            <a:r>
              <a:rPr lang="fr-FR" dirty="0"/>
              <a:t>-prendre position, donner clairement et publiquement son avis sur des questions politiques, sociales, religieuses…</a:t>
            </a:r>
          </a:p>
          <a:p>
            <a:pPr algn="just">
              <a:lnSpc>
                <a:spcPct val="150000"/>
              </a:lnSpc>
            </a:pPr>
            <a:r>
              <a:rPr lang="fr-FR" b="1" dirty="0"/>
              <a:t>L’art et l’engagement sont liés lorsque…</a:t>
            </a:r>
            <a:endParaRPr lang="fr-FR" dirty="0"/>
          </a:p>
          <a:p>
            <a:pPr algn="just">
              <a:lnSpc>
                <a:spcPct val="150000"/>
              </a:lnSpc>
            </a:pPr>
            <a:r>
              <a:rPr lang="fr-FR" dirty="0"/>
              <a:t>- l’artiste indique clairement une ou plusieurs de ses opinions à travers ses œuvres et le revendique (il l’assume) ;</a:t>
            </a:r>
          </a:p>
          <a:p>
            <a:pPr algn="just">
              <a:lnSpc>
                <a:spcPct val="150000"/>
              </a:lnSpc>
            </a:pPr>
            <a:r>
              <a:rPr lang="fr-FR" dirty="0"/>
              <a:t>- en plus du plaisir esthétique que l’œuvre offre, et même grâce à ces sensations esthétiques, nous comprenons également que l’artiste critique ou, au contraire, fait l’éloge de quelque chose ou de quelqu’un dans le but de faire réfléchir celui qui contemple son œuvre (ou même de lui faire changer d’avis) et de faire avancer la société</a:t>
            </a:r>
            <a:r>
              <a:rPr lang="fr-FR" sz="2000" dirty="0"/>
              <a:t>.</a:t>
            </a:r>
          </a:p>
          <a:p>
            <a:pPr algn="just">
              <a:lnSpc>
                <a:spcPct val="150000"/>
              </a:lnSpc>
            </a:pPr>
            <a:r>
              <a:rPr lang="fr-FR" b="1" dirty="0">
                <a:solidFill>
                  <a:srgbClr val="0070C0"/>
                </a:solidFill>
              </a:rPr>
              <a:t>Exemples  :</a:t>
            </a:r>
            <a:endParaRPr lang="fr-FR" dirty="0">
              <a:solidFill>
                <a:srgbClr val="0070C0"/>
              </a:solidFill>
            </a:endParaRPr>
          </a:p>
          <a:p>
            <a:pPr algn="just">
              <a:lnSpc>
                <a:spcPct val="150000"/>
              </a:lnSpc>
            </a:pPr>
            <a:r>
              <a:rPr lang="fr-FR" dirty="0">
                <a:solidFill>
                  <a:srgbClr val="0070C0"/>
                </a:solidFill>
              </a:rPr>
              <a:t>- l’art et l’engagement dans un contexte de guerre (littérature engagée, affiche de propagande, film, chansons…)</a:t>
            </a:r>
          </a:p>
          <a:p>
            <a:pPr algn="just">
              <a:lnSpc>
                <a:spcPct val="150000"/>
              </a:lnSpc>
            </a:pPr>
            <a:r>
              <a:rPr lang="fr-FR" dirty="0">
                <a:solidFill>
                  <a:srgbClr val="0070C0"/>
                </a:solidFill>
              </a:rPr>
              <a:t>- le mouvement de la négritude au XXe siècle, qui affirme la grandeur de la culture noire (littérature, affiches, chansons…)</a:t>
            </a:r>
          </a:p>
          <a:p>
            <a:pPr algn="just">
              <a:lnSpc>
                <a:spcPct val="150000"/>
              </a:lnSpc>
            </a:pPr>
            <a:r>
              <a:rPr lang="fr-FR" dirty="0">
                <a:solidFill>
                  <a:srgbClr val="0070C0"/>
                </a:solidFill>
              </a:rPr>
              <a:t>- la dénonciation de la misère et de l’exclusion aux XIXe et XXe siècles (littérature, photographies, peinture, chansons…)</a:t>
            </a:r>
          </a:p>
          <a:p>
            <a:pPr algn="just">
              <a:lnSpc>
                <a:spcPct val="150000"/>
              </a:lnSpc>
            </a:pPr>
            <a:r>
              <a:rPr lang="fr-FR" dirty="0">
                <a:solidFill>
                  <a:srgbClr val="0070C0"/>
                </a:solidFill>
              </a:rPr>
              <a:t>- les objets d’étude portant sur une question de société comme l’écologie, la violence faite aux animaux, la société de consommation, les inégalités hommes-femmes…</a:t>
            </a:r>
            <a:endParaRPr lang="fr-FR" b="1" dirty="0">
              <a:solidFill>
                <a:srgbClr val="0070C0"/>
              </a:solidFill>
            </a:endParaRPr>
          </a:p>
          <a:p>
            <a:pPr>
              <a:lnSpc>
                <a:spcPct val="150000"/>
              </a:lnSpc>
            </a:pPr>
            <a:endParaRPr lang="fr-FR" b="1" dirty="0">
              <a:solidFill>
                <a:srgbClr val="0070C0"/>
              </a:solidFill>
            </a:endParaRPr>
          </a:p>
          <a:p>
            <a:endParaRPr lang="fr-FR" sz="2800" b="1" dirty="0">
              <a:solidFill>
                <a:srgbClr val="7030A0"/>
              </a:solidFill>
            </a:endParaRPr>
          </a:p>
        </p:txBody>
      </p:sp>
    </p:spTree>
    <p:extLst>
      <p:ext uri="{BB962C8B-B14F-4D97-AF65-F5344CB8AC3E}">
        <p14:creationId xmlns:p14="http://schemas.microsoft.com/office/powerpoint/2010/main" val="3065211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89471" y="113958"/>
            <a:ext cx="11928388" cy="6709529"/>
          </a:xfrm>
          <a:prstGeom prst="rect">
            <a:avLst/>
          </a:prstGeom>
          <a:noFill/>
        </p:spPr>
        <p:txBody>
          <a:bodyPr wrap="square" rtlCol="0">
            <a:spAutoFit/>
          </a:bodyPr>
          <a:lstStyle/>
          <a:p>
            <a:r>
              <a:rPr lang="fr-FR" sz="2400" b="1" u="sng" dirty="0" smtClean="0">
                <a:solidFill>
                  <a:srgbClr val="00B050"/>
                </a:solidFill>
              </a:rPr>
              <a:t>Art et modernités </a:t>
            </a:r>
            <a:r>
              <a:rPr lang="fr-FR" sz="2400" b="1" dirty="0" smtClean="0">
                <a:solidFill>
                  <a:srgbClr val="00B050"/>
                </a:solidFill>
              </a:rPr>
              <a:t>:</a:t>
            </a:r>
          </a:p>
          <a:p>
            <a:pPr lvl="0" algn="just">
              <a:lnSpc>
                <a:spcPct val="150000"/>
              </a:lnSpc>
            </a:pPr>
            <a:r>
              <a:rPr lang="fr-FR" dirty="0"/>
              <a:t>Aux XIX ° et XX° siècles, le monde subit de </a:t>
            </a:r>
            <a:r>
              <a:rPr lang="fr-FR" b="1" dirty="0"/>
              <a:t>grands bouleversements liés aux révolutions industrielles</a:t>
            </a:r>
            <a:r>
              <a:rPr lang="fr-FR" dirty="0"/>
              <a:t> qui auront des conséquences sur les transports, les échanges, le mode de vie, mais aussi sur l’art.</a:t>
            </a:r>
          </a:p>
          <a:p>
            <a:pPr lvl="0" algn="just">
              <a:lnSpc>
                <a:spcPct val="150000"/>
              </a:lnSpc>
            </a:pPr>
            <a:r>
              <a:rPr lang="fr-FR" dirty="0"/>
              <a:t>A cause de ces changements, l’Europe sera le théâtre d’un bouillonnement artistique sans précédent et beaucoup de mouvements artistiques d’avant-garde vont éclore : Impressionnisme, Pointillisme, Cubisme, Fauvisme, Expressionnisme, Futurisme, Dadaïsme, Surréalisme, Art abstrait, …</a:t>
            </a:r>
          </a:p>
          <a:p>
            <a:pPr lvl="0" algn="just">
              <a:lnSpc>
                <a:spcPct val="150000"/>
              </a:lnSpc>
            </a:pPr>
            <a:r>
              <a:rPr lang="fr-FR" dirty="0"/>
              <a:t>Tous ces courants artistiques sont liés à </a:t>
            </a:r>
            <a:r>
              <a:rPr lang="fr-FR" b="1" dirty="0"/>
              <a:t>un monde qui change et à une nouvelle façon de le percevoir.</a:t>
            </a:r>
          </a:p>
          <a:p>
            <a:pPr lvl="0" algn="just">
              <a:lnSpc>
                <a:spcPct val="150000"/>
              </a:lnSpc>
            </a:pPr>
            <a:r>
              <a:rPr lang="fr-FR" dirty="0"/>
              <a:t>Puis à partir des années 60</a:t>
            </a:r>
            <a:r>
              <a:rPr lang="fr-FR" b="1" dirty="0"/>
              <a:t>, la société de consommation et les objets qu’elle produit auront aussi un impact sur l’Art</a:t>
            </a:r>
            <a:r>
              <a:rPr lang="fr-FR" dirty="0"/>
              <a:t>. Les artistes du Pop Art s’inspireront des icônes de cette société (Andy WARHOL, Roy LICHTENSTEIN,...). En France, les Nouveaux Réalistes récupéreront les objets de notre société pour les magnifier en œuvre d’art (CESAR fera par exemple des compressions de voiture, …).</a:t>
            </a:r>
          </a:p>
          <a:p>
            <a:pPr algn="just">
              <a:lnSpc>
                <a:spcPct val="150000"/>
              </a:lnSpc>
            </a:pPr>
            <a:r>
              <a:rPr lang="fr-FR" dirty="0" smtClean="0"/>
              <a:t>Choisir </a:t>
            </a:r>
            <a:r>
              <a:rPr lang="fr-FR" dirty="0"/>
              <a:t>ce thème, c’est donc </a:t>
            </a:r>
            <a:r>
              <a:rPr lang="fr-FR" dirty="0" smtClean="0"/>
              <a:t>se </a:t>
            </a:r>
            <a:r>
              <a:rPr lang="fr-FR" dirty="0"/>
              <a:t>demander en quoi, une invention, une découverte scientifique, une nouvelle technologie ou une nouvelle vision du monde, bref, </a:t>
            </a:r>
            <a:r>
              <a:rPr lang="fr-FR" b="1" dirty="0"/>
              <a:t>en quoi un élément de modernité aura eu une influence sur un artiste ou un courant artistique.</a:t>
            </a:r>
          </a:p>
          <a:p>
            <a:pPr>
              <a:lnSpc>
                <a:spcPct val="150000"/>
              </a:lnSpc>
            </a:pPr>
            <a:endParaRPr lang="fr-FR" b="1" dirty="0">
              <a:solidFill>
                <a:srgbClr val="0070C0"/>
              </a:solidFill>
            </a:endParaRPr>
          </a:p>
          <a:p>
            <a:endParaRPr lang="fr-FR" sz="2800" b="1" dirty="0">
              <a:solidFill>
                <a:srgbClr val="7030A0"/>
              </a:solidFill>
            </a:endParaRPr>
          </a:p>
        </p:txBody>
      </p:sp>
    </p:spTree>
    <p:extLst>
      <p:ext uri="{BB962C8B-B14F-4D97-AF65-F5344CB8AC3E}">
        <p14:creationId xmlns:p14="http://schemas.microsoft.com/office/powerpoint/2010/main" val="26726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89471" y="113958"/>
            <a:ext cx="11928388" cy="6571030"/>
          </a:xfrm>
          <a:prstGeom prst="rect">
            <a:avLst/>
          </a:prstGeom>
          <a:noFill/>
        </p:spPr>
        <p:txBody>
          <a:bodyPr wrap="square" rtlCol="0">
            <a:spAutoFit/>
          </a:bodyPr>
          <a:lstStyle/>
          <a:p>
            <a:r>
              <a:rPr lang="fr-FR" sz="2400" b="1" u="sng" dirty="0" smtClean="0">
                <a:solidFill>
                  <a:schemeClr val="accent6">
                    <a:lumMod val="75000"/>
                  </a:schemeClr>
                </a:solidFill>
              </a:rPr>
              <a:t>Art et pouvoir </a:t>
            </a:r>
            <a:r>
              <a:rPr lang="fr-FR" sz="2400" b="1" dirty="0" smtClean="0">
                <a:solidFill>
                  <a:schemeClr val="accent6">
                    <a:lumMod val="75000"/>
                  </a:schemeClr>
                </a:solidFill>
              </a:rPr>
              <a:t>:</a:t>
            </a:r>
          </a:p>
          <a:p>
            <a:pPr>
              <a:lnSpc>
                <a:spcPct val="150000"/>
              </a:lnSpc>
            </a:pPr>
            <a:r>
              <a:rPr lang="fr-FR" dirty="0" smtClean="0"/>
              <a:t>Quels </a:t>
            </a:r>
            <a:r>
              <a:rPr lang="fr-FR" dirty="0"/>
              <a:t>rapports les artistes de tous temps entretiennent-ils avec le pouvoir ? </a:t>
            </a:r>
            <a:r>
              <a:rPr lang="fr-FR" dirty="0" smtClean="0"/>
              <a:t>Par </a:t>
            </a:r>
            <a:r>
              <a:rPr lang="fr-FR" dirty="0"/>
              <a:t>pouvoir on peut désigner une entité politique</a:t>
            </a:r>
            <a:r>
              <a:rPr lang="fr-FR" dirty="0" smtClean="0"/>
              <a:t>. </a:t>
            </a:r>
            <a:r>
              <a:rPr lang="fr-FR" dirty="0"/>
              <a:t>Ce pouvoir peut être d’origine politique ou d’origine religieuse. Pour les arts du XXe et du XXI siècles, il peut aussi être de nature médiatique.</a:t>
            </a:r>
          </a:p>
          <a:p>
            <a:pPr algn="just">
              <a:lnSpc>
                <a:spcPct val="150000"/>
              </a:lnSpc>
            </a:pPr>
            <a:r>
              <a:rPr lang="fr-FR" dirty="0"/>
              <a:t> </a:t>
            </a:r>
            <a:r>
              <a:rPr lang="fr-FR" dirty="0" smtClean="0"/>
              <a:t>Si </a:t>
            </a:r>
            <a:r>
              <a:rPr lang="fr-FR" dirty="0"/>
              <a:t>l’on prend en compte le fait que les arts sont l’expression d’une époque particulière, ils sont influencés par les divers pouvoirs. Les évènements historiques d’un siècle influencent les arts, donnent des sources d’inspiration aux artistes et le message transmis est lui aussi à placer dans un contexte. </a:t>
            </a:r>
            <a:r>
              <a:rPr lang="fr-FR" dirty="0" smtClean="0"/>
              <a:t>C’est </a:t>
            </a:r>
            <a:r>
              <a:rPr lang="fr-FR" dirty="0"/>
              <a:t>pourquoi on peut </a:t>
            </a:r>
            <a:r>
              <a:rPr lang="fr-FR" dirty="0" smtClean="0"/>
              <a:t>distinguer </a:t>
            </a:r>
            <a:r>
              <a:rPr lang="fr-FR" dirty="0"/>
              <a:t>deux types d’œuvres d’art liées au pouvoir : </a:t>
            </a:r>
          </a:p>
          <a:p>
            <a:pPr>
              <a:lnSpc>
                <a:spcPct val="150000"/>
              </a:lnSpc>
            </a:pPr>
            <a:r>
              <a:rPr lang="fr-FR" b="1" u="sng" dirty="0" smtClean="0"/>
              <a:t>L’art </a:t>
            </a:r>
            <a:r>
              <a:rPr lang="fr-FR" b="1" u="sng" dirty="0"/>
              <a:t>de propagande</a:t>
            </a:r>
            <a:r>
              <a:rPr lang="fr-FR" dirty="0"/>
              <a:t> que le pouvoir utilise à ses fins pour se maintenir en place et pour se légitimer</a:t>
            </a:r>
          </a:p>
          <a:p>
            <a:pPr lvl="0">
              <a:lnSpc>
                <a:spcPct val="150000"/>
              </a:lnSpc>
            </a:pPr>
            <a:r>
              <a:rPr lang="fr-FR" b="1" u="sng" dirty="0"/>
              <a:t>L’art critique</a:t>
            </a:r>
            <a:r>
              <a:rPr lang="fr-FR" dirty="0"/>
              <a:t> que le pouvoir redoute car il donne les outils à la société pour le remettre en cause. </a:t>
            </a:r>
          </a:p>
          <a:p>
            <a:pPr algn="just">
              <a:lnSpc>
                <a:spcPct val="150000"/>
              </a:lnSpc>
            </a:pPr>
            <a:r>
              <a:rPr lang="fr-FR" dirty="0" smtClean="0"/>
              <a:t>Enfin </a:t>
            </a:r>
            <a:r>
              <a:rPr lang="fr-FR" dirty="0"/>
              <a:t>cette thématique plus que toutes les autres est liée à la notion de liberté d’expression. Définie par le pouvoir en place, cette liberté est totalement dépendante de la tolérance de ce dernier. Le XXe siècle a fourni bien des exemples qui montrent à quel point le pouvoir a tenté de bloquer cette liberté si chère aux artistes. </a:t>
            </a:r>
          </a:p>
          <a:p>
            <a:r>
              <a:rPr lang="fr-FR" dirty="0"/>
              <a:t> </a:t>
            </a:r>
          </a:p>
          <a:p>
            <a:pPr>
              <a:lnSpc>
                <a:spcPct val="150000"/>
              </a:lnSpc>
            </a:pPr>
            <a:endParaRPr lang="fr-FR" b="1" dirty="0">
              <a:solidFill>
                <a:srgbClr val="0070C0"/>
              </a:solidFill>
            </a:endParaRPr>
          </a:p>
          <a:p>
            <a:endParaRPr lang="fr-FR" sz="2800" b="1" dirty="0">
              <a:solidFill>
                <a:srgbClr val="7030A0"/>
              </a:solidFill>
            </a:endParaRPr>
          </a:p>
        </p:txBody>
      </p:sp>
    </p:spTree>
    <p:extLst>
      <p:ext uri="{BB962C8B-B14F-4D97-AF65-F5344CB8AC3E}">
        <p14:creationId xmlns:p14="http://schemas.microsoft.com/office/powerpoint/2010/main" val="411805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adr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TM03457475[[fn=Cadre]]</Template>
  <TotalTime>131</TotalTime>
  <Words>557</Words>
  <Application>Microsoft Office PowerPoint</Application>
  <PresentationFormat>Grand écran</PresentationFormat>
  <Paragraphs>82</Paragraphs>
  <Slides>12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12</vt:i4>
      </vt:variant>
    </vt:vector>
  </HeadingPairs>
  <TitlesOfParts>
    <vt:vector size="20" baseType="lpstr">
      <vt:lpstr>MS Mincho</vt:lpstr>
      <vt:lpstr>Arial</vt:lpstr>
      <vt:lpstr>Cambria</vt:lpstr>
      <vt:lpstr>Corbel</vt:lpstr>
      <vt:lpstr>Times New Roman</vt:lpstr>
      <vt:lpstr>Wingdings</vt:lpstr>
      <vt:lpstr>Wingdings 2</vt:lpstr>
      <vt:lpstr>Cadre</vt:lpstr>
      <vt:lpstr>Histoire des arts  2015-16</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Histoire des arts  2015-16</dc:title>
  <dc:creator>MARIO</dc:creator>
  <cp:lastModifiedBy>MARIO</cp:lastModifiedBy>
  <cp:revision>21</cp:revision>
  <dcterms:created xsi:type="dcterms:W3CDTF">2015-11-08T14:10:40Z</dcterms:created>
  <dcterms:modified xsi:type="dcterms:W3CDTF">2015-11-15T17:32:55Z</dcterms:modified>
</cp:coreProperties>
</file>