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Default Extension="gif" ContentType="image/gif"/>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715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16.xml" Type="http://schemas.openxmlformats.org/officeDocument/2006/relationships/slide" Id="rId21"/><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3.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685999"/>
            <a:ext cy="3429000" cx="54866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 name="Shape 30"/>
        <p:cNvGrpSpPr/>
        <p:nvPr/>
      </p:nvGrpSpPr>
      <p:grpSpPr>
        <a:xfrm>
          <a:off y="0" x="0"/>
          <a:ext cy="0" cx="0"/>
          <a:chOff y="0" x="0"/>
          <a:chExt cy="0" cx="0"/>
        </a:xfrm>
      </p:grpSpPr>
      <p:sp>
        <p:nvSpPr>
          <p:cNvPr id="31" name="Shape 31"/>
          <p:cNvSpPr/>
          <p:nvPr>
            <p:ph idx="2" type="sldImg"/>
          </p:nvPr>
        </p:nvSpPr>
        <p:spPr>
          <a:xfrm>
            <a:off y="685800" x="685999"/>
            <a:ext cy="3429000" cx="54866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2" name="Shape 3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685800" x="685999"/>
            <a:ext cy="3429000" cx="54866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8" name="Shape 9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6" name="Shape 106"/>
        <p:cNvGrpSpPr/>
        <p:nvPr/>
      </p:nvGrpSpPr>
      <p:grpSpPr>
        <a:xfrm>
          <a:off y="0" x="0"/>
          <a:ext cy="0" cx="0"/>
          <a:chOff y="0" x="0"/>
          <a:chExt cy="0" cx="0"/>
        </a:xfrm>
      </p:grpSpPr>
      <p:sp>
        <p:nvSpPr>
          <p:cNvPr id="107" name="Shape 107"/>
          <p:cNvSpPr/>
          <p:nvPr>
            <p:ph idx="2" type="sldImg"/>
          </p:nvPr>
        </p:nvSpPr>
        <p:spPr>
          <a:xfrm>
            <a:off y="685800" x="685999"/>
            <a:ext cy="3429000" cx="54866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8" name="Shape 10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4" name="Shape 114"/>
        <p:cNvGrpSpPr/>
        <p:nvPr/>
      </p:nvGrpSpPr>
      <p:grpSpPr>
        <a:xfrm>
          <a:off y="0" x="0"/>
          <a:ext cy="0" cx="0"/>
          <a:chOff y="0" x="0"/>
          <a:chExt cy="0" cx="0"/>
        </a:xfrm>
      </p:grpSpPr>
      <p:sp>
        <p:nvSpPr>
          <p:cNvPr id="115" name="Shape 115"/>
          <p:cNvSpPr/>
          <p:nvPr>
            <p:ph idx="2" type="sldImg"/>
          </p:nvPr>
        </p:nvSpPr>
        <p:spPr>
          <a:xfrm>
            <a:off y="685800" x="685999"/>
            <a:ext cy="3429000" cx="54866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6" name="Shape 11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2" name="Shape 122"/>
        <p:cNvGrpSpPr/>
        <p:nvPr/>
      </p:nvGrpSpPr>
      <p:grpSpPr>
        <a:xfrm>
          <a:off y="0" x="0"/>
          <a:ext cy="0" cx="0"/>
          <a:chOff y="0" x="0"/>
          <a:chExt cy="0" cx="0"/>
        </a:xfrm>
      </p:grpSpPr>
      <p:sp>
        <p:nvSpPr>
          <p:cNvPr id="123" name="Shape 123"/>
          <p:cNvSpPr/>
          <p:nvPr>
            <p:ph idx="2" type="sldImg"/>
          </p:nvPr>
        </p:nvSpPr>
        <p:spPr>
          <a:xfrm>
            <a:off y="685800" x="685999"/>
            <a:ext cy="3429000" cx="54866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4" name="Shape 12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p:nvPr>
            <p:ph idx="2" type="sldImg"/>
          </p:nvPr>
        </p:nvSpPr>
        <p:spPr>
          <a:xfrm>
            <a:off y="685800" x="685999"/>
            <a:ext cy="3429000" cx="54866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0" name="Shape 13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5" name="Shape 135"/>
        <p:cNvGrpSpPr/>
        <p:nvPr/>
      </p:nvGrpSpPr>
      <p:grpSpPr>
        <a:xfrm>
          <a:off y="0" x="0"/>
          <a:ext cy="0" cx="0"/>
          <a:chOff y="0" x="0"/>
          <a:chExt cy="0" cx="0"/>
        </a:xfrm>
      </p:grpSpPr>
      <p:sp>
        <p:nvSpPr>
          <p:cNvPr id="136" name="Shape 136"/>
          <p:cNvSpPr/>
          <p:nvPr>
            <p:ph idx="2" type="sldImg"/>
          </p:nvPr>
        </p:nvSpPr>
        <p:spPr>
          <a:xfrm>
            <a:off y="685800" x="685999"/>
            <a:ext cy="3429000" cx="54866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7" name="Shape 13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1" name="Shape 141"/>
        <p:cNvGrpSpPr/>
        <p:nvPr/>
      </p:nvGrpSpPr>
      <p:grpSpPr>
        <a:xfrm>
          <a:off y="0" x="0"/>
          <a:ext cy="0" cx="0"/>
          <a:chOff y="0" x="0"/>
          <a:chExt cy="0" cx="0"/>
        </a:xfrm>
      </p:grpSpPr>
      <p:sp>
        <p:nvSpPr>
          <p:cNvPr id="142" name="Shape 142"/>
          <p:cNvSpPr/>
          <p:nvPr>
            <p:ph idx="2" type="sldImg"/>
          </p:nvPr>
        </p:nvSpPr>
        <p:spPr>
          <a:xfrm>
            <a:off y="685800" x="685999"/>
            <a:ext cy="3429000" cx="54866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3" name="Shape 14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 name="Shape 41"/>
        <p:cNvGrpSpPr/>
        <p:nvPr/>
      </p:nvGrpSpPr>
      <p:grpSpPr>
        <a:xfrm>
          <a:off y="0" x="0"/>
          <a:ext cy="0" cx="0"/>
          <a:chOff y="0" x="0"/>
          <a:chExt cy="0" cx="0"/>
        </a:xfrm>
      </p:grpSpPr>
      <p:sp>
        <p:nvSpPr>
          <p:cNvPr id="42" name="Shape 42"/>
          <p:cNvSpPr/>
          <p:nvPr>
            <p:ph idx="2" type="sldImg"/>
          </p:nvPr>
        </p:nvSpPr>
        <p:spPr>
          <a:xfrm>
            <a:off y="685800" x="685999"/>
            <a:ext cy="3429000" cx="54866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3" name="Shape 4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 name="Shape 47"/>
        <p:cNvGrpSpPr/>
        <p:nvPr/>
      </p:nvGrpSpPr>
      <p:grpSpPr>
        <a:xfrm>
          <a:off y="0" x="0"/>
          <a:ext cy="0" cx="0"/>
          <a:chOff y="0" x="0"/>
          <a:chExt cy="0" cx="0"/>
        </a:xfrm>
      </p:grpSpPr>
      <p:sp>
        <p:nvSpPr>
          <p:cNvPr id="48" name="Shape 48"/>
          <p:cNvSpPr/>
          <p:nvPr>
            <p:ph idx="2" type="sldImg"/>
          </p:nvPr>
        </p:nvSpPr>
        <p:spPr>
          <a:xfrm>
            <a:off y="685800" x="685999"/>
            <a:ext cy="3429000" cx="54866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9" name="Shape 4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 name="Shape 53"/>
        <p:cNvGrpSpPr/>
        <p:nvPr/>
      </p:nvGrpSpPr>
      <p:grpSpPr>
        <a:xfrm>
          <a:off y="0" x="0"/>
          <a:ext cy="0" cx="0"/>
          <a:chOff y="0" x="0"/>
          <a:chExt cy="0" cx="0"/>
        </a:xfrm>
      </p:grpSpPr>
      <p:sp>
        <p:nvSpPr>
          <p:cNvPr id="54" name="Shape 54"/>
          <p:cNvSpPr/>
          <p:nvPr>
            <p:ph idx="2" type="sldImg"/>
          </p:nvPr>
        </p:nvSpPr>
        <p:spPr>
          <a:xfrm>
            <a:off y="685800" x="685999"/>
            <a:ext cy="3429000" cx="54866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5" name="Shape 5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p:nvPr>
            <p:ph idx="2" type="sldImg"/>
          </p:nvPr>
        </p:nvSpPr>
        <p:spPr>
          <a:xfrm>
            <a:off y="685800" x="685999"/>
            <a:ext cy="3429000" cx="54866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1" name="Shape 6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0" name="Shape 70"/>
        <p:cNvGrpSpPr/>
        <p:nvPr/>
      </p:nvGrpSpPr>
      <p:grpSpPr>
        <a:xfrm>
          <a:off y="0" x="0"/>
          <a:ext cy="0" cx="0"/>
          <a:chOff y="0" x="0"/>
          <a:chExt cy="0" cx="0"/>
        </a:xfrm>
      </p:grpSpPr>
      <p:sp>
        <p:nvSpPr>
          <p:cNvPr id="71" name="Shape 71"/>
          <p:cNvSpPr/>
          <p:nvPr>
            <p:ph idx="2" type="sldImg"/>
          </p:nvPr>
        </p:nvSpPr>
        <p:spPr>
          <a:xfrm>
            <a:off y="685800" x="685999"/>
            <a:ext cy="3429000" cx="54866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2" name="Shape 7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7" name="Shape 77"/>
        <p:cNvGrpSpPr/>
        <p:nvPr/>
      </p:nvGrpSpPr>
      <p:grpSpPr>
        <a:xfrm>
          <a:off y="0" x="0"/>
          <a:ext cy="0" cx="0"/>
          <a:chOff y="0" x="0"/>
          <a:chExt cy="0" cx="0"/>
        </a:xfrm>
      </p:grpSpPr>
      <p:sp>
        <p:nvSpPr>
          <p:cNvPr id="78" name="Shape 78"/>
          <p:cNvSpPr/>
          <p:nvPr>
            <p:ph idx="2" type="sldImg"/>
          </p:nvPr>
        </p:nvSpPr>
        <p:spPr>
          <a:xfrm>
            <a:off y="685800" x="685999"/>
            <a:ext cy="3429000" cx="54866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9" name="Shape 7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3" name="Shape 83"/>
        <p:cNvGrpSpPr/>
        <p:nvPr/>
      </p:nvGrpSpPr>
      <p:grpSpPr>
        <a:xfrm>
          <a:off y="0" x="0"/>
          <a:ext cy="0" cx="0"/>
          <a:chOff y="0" x="0"/>
          <a:chExt cy="0" cx="0"/>
        </a:xfrm>
      </p:grpSpPr>
      <p:sp>
        <p:nvSpPr>
          <p:cNvPr id="84" name="Shape 84"/>
          <p:cNvSpPr/>
          <p:nvPr>
            <p:ph idx="2" type="sldImg"/>
          </p:nvPr>
        </p:nvSpPr>
        <p:spPr>
          <a:xfrm>
            <a:off y="685800" x="685999"/>
            <a:ext cy="3429000" cx="54866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5" name="Shape 8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9" name="Shape 89"/>
        <p:cNvGrpSpPr/>
        <p:nvPr/>
      </p:nvGrpSpPr>
      <p:grpSpPr>
        <a:xfrm>
          <a:off y="0" x="0"/>
          <a:ext cy="0" cx="0"/>
          <a:chOff y="0" x="0"/>
          <a:chExt cy="0" cx="0"/>
        </a:xfrm>
      </p:grpSpPr>
      <p:sp>
        <p:nvSpPr>
          <p:cNvPr id="90" name="Shape 90"/>
          <p:cNvSpPr/>
          <p:nvPr>
            <p:ph idx="2" type="sldImg"/>
          </p:nvPr>
        </p:nvSpPr>
        <p:spPr>
          <a:xfrm>
            <a:off y="685800" x="685999"/>
            <a:ext cy="3429000" cx="54866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1" name="Shape 9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1759269" x="685800"/>
            <a:ext cy="1288800" cx="7772400"/>
          </a:xfrm>
          <a:prstGeom prst="rect">
            <a:avLst/>
          </a:prstGeom>
        </p:spPr>
        <p:txBody>
          <a:bodyPr bIns="91425" rIns="91425" lIns="91425" t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9" name="Shape 9"/>
          <p:cNvSpPr txBox="1"/>
          <p:nvPr>
            <p:ph idx="1" type="subTitle"/>
          </p:nvPr>
        </p:nvSpPr>
        <p:spPr>
          <a:xfrm>
            <a:off y="3155614" x="685800"/>
            <a:ext cy="872099" cx="7772400"/>
          </a:xfrm>
          <a:prstGeom prst="rect">
            <a:avLst/>
          </a:prstGeom>
        </p:spPr>
        <p:txBody>
          <a:bodyPr bIns="91425" rIns="91425" lIns="91425" t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28864" x="457200"/>
            <a:ext cy="9528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2" name="Shape 12"/>
          <p:cNvSpPr txBox="1"/>
          <p:nvPr>
            <p:ph idx="1" type="body"/>
          </p:nvPr>
        </p:nvSpPr>
        <p:spPr>
          <a:xfrm>
            <a:off y="1333500" x="457200"/>
            <a:ext cy="4139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28864" x="457200"/>
            <a:ext cy="9528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 type="body"/>
          </p:nvPr>
        </p:nvSpPr>
        <p:spPr>
          <a:xfrm>
            <a:off y="1333500" x="457200"/>
            <a:ext cy="4139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2" type="body"/>
          </p:nvPr>
        </p:nvSpPr>
        <p:spPr>
          <a:xfrm>
            <a:off y="1333500" x="4692273"/>
            <a:ext cy="4139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28864" x="457200"/>
            <a:ext cy="9528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895899" x="457200"/>
            <a:ext cy="577199" cx="8229600"/>
          </a:xfrm>
          <a:prstGeom prst="rect">
            <a:avLst/>
          </a:prstGeom>
        </p:spPr>
        <p:txBody>
          <a:bodyPr bIns="91425" rIns="91425" lIns="91425" tIns="91425" anchor="t" anchorCtr="0"/>
          <a:lstStyle>
            <a:lvl1pPr algn="ctr">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28864" x="457200"/>
            <a:ext cy="952800" cx="8229600"/>
          </a:xfrm>
          <a:prstGeom prst="rect">
            <a:avLst/>
          </a:prstGeom>
          <a:noFill/>
          <a:ln>
            <a:noFill/>
          </a:ln>
        </p:spPr>
        <p:txBody>
          <a:bodyPr bIns="91425" rIns="91425" lIns="91425" tIns="91425" anchor="b" anchorCtr="0"/>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y="1333500" x="457200"/>
            <a:ext cy="4139699" cx="8229600"/>
          </a:xfrm>
          <a:prstGeom prst="rect">
            <a:avLst/>
          </a:prstGeom>
          <a:noFill/>
          <a:ln>
            <a:noFill/>
          </a:ln>
        </p:spPr>
        <p:txBody>
          <a:bodyPr bIns="91425" rIns="91425" lIns="91425" t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4.xml" Type="http://schemas.openxmlformats.org/officeDocument/2006/relationships/slideLayout" Id="rId1"/><Relationship Target="../media/image04.jp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4.xml" Type="http://schemas.openxmlformats.org/officeDocument/2006/relationships/slideLayout" Id="rId1"/><Relationship Target="../media/image02.gif"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4.xml" Type="http://schemas.openxmlformats.org/officeDocument/2006/relationships/slideLayout" Id="rId1"/><Relationship Target="../media/image03.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6.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6.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4.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4.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4.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4.xml" Type="http://schemas.openxmlformats.org/officeDocument/2006/relationships/slideLayout" Id="rId1"/><Relationship Target="../media/image00.jpg" Type="http://schemas.openxmlformats.org/officeDocument/2006/relationships/image" Id="rId4"/><Relationship Target="../media/image05.jp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4.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4.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4.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4.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4.xml" Type="http://schemas.openxmlformats.org/officeDocument/2006/relationships/slideLayout" Id="rId1"/><Relationship Target="../media/image01.gif"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4.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4.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pic>
        <p:nvPicPr>
          <p:cNvPr id="23" name="Shape 23"/>
          <p:cNvPicPr preferRelativeResize="0"/>
          <p:nvPr/>
        </p:nvPicPr>
        <p:blipFill rotWithShape="1">
          <a:blip r:embed="rId3">
            <a:alphaModFix/>
          </a:blip>
          <a:srcRect t="0" b="0" r="0" l="0"/>
          <a:stretch/>
        </p:blipFill>
        <p:spPr>
          <a:xfrm>
            <a:off y="0" x="0"/>
            <a:ext cy="5714997" cx="9143999"/>
          </a:xfrm>
          <a:prstGeom prst="rect">
            <a:avLst/>
          </a:prstGeom>
          <a:noFill/>
          <a:ln>
            <a:noFill/>
          </a:ln>
        </p:spPr>
      </p:pic>
      <p:sp>
        <p:nvSpPr>
          <p:cNvPr id="24" name="Shape 24"/>
          <p:cNvSpPr/>
          <p:nvPr/>
        </p:nvSpPr>
        <p:spPr>
          <a:xfrm>
            <a:off y="346583" x="1630950"/>
            <a:ext cy="1128900" cx="5900099"/>
          </a:xfrm>
          <a:prstGeom prst="rect">
            <a:avLst/>
          </a:prstGeom>
          <a:solidFill>
            <a:srgbClr val="E0A43B"/>
          </a:solidFill>
          <a:ln>
            <a:noFill/>
          </a:ln>
        </p:spPr>
        <p:txBody>
          <a:bodyPr bIns="91425" rIns="91425" lIns="91425" tIns="91425" anchor="ctr" anchorCtr="0">
            <a:noAutofit/>
          </a:bodyPr>
          <a:lstStyle/>
          <a:p>
            <a:pPr>
              <a:spcBef>
                <a:spcPts val="0"/>
              </a:spcBef>
              <a:buNone/>
            </a:pPr>
            <a:r>
              <a:t/>
            </a:r>
            <a:endParaRPr/>
          </a:p>
        </p:txBody>
      </p:sp>
      <p:sp>
        <p:nvSpPr>
          <p:cNvPr id="25" name="Shape 25"/>
          <p:cNvSpPr txBox="1"/>
          <p:nvPr/>
        </p:nvSpPr>
        <p:spPr>
          <a:xfrm>
            <a:off y="114833" x="124775"/>
            <a:ext cy="641699" cx="2450999"/>
          </a:xfrm>
          <a:prstGeom prst="rect">
            <a:avLst/>
          </a:prstGeom>
          <a:noFill/>
          <a:ln>
            <a:noFill/>
          </a:ln>
        </p:spPr>
        <p:txBody>
          <a:bodyPr bIns="91425" rIns="91425" lIns="91425" tIns="91425" anchor="t" anchorCtr="0">
            <a:noAutofit/>
          </a:bodyPr>
          <a:lstStyle/>
          <a:p>
            <a:pPr rtl="0" lvl="0" indent="0" marL="0">
              <a:lnSpc>
                <a:spcPct val="100000"/>
              </a:lnSpc>
              <a:spcBef>
                <a:spcPts val="0"/>
              </a:spcBef>
              <a:buClr>
                <a:srgbClr val="000000"/>
              </a:buClr>
              <a:buSzPct val="31428"/>
              <a:buFont typeface="Arial"/>
              <a:buNone/>
            </a:pPr>
            <a:r>
              <a:rPr b="1" sz="3500" lang="fr">
                <a:solidFill>
                  <a:srgbClr val="0B5394"/>
                </a:solidFill>
                <a:latin typeface="Aladin"/>
                <a:ea typeface="Aladin"/>
                <a:cs typeface="Aladin"/>
                <a:sym typeface="Aladin"/>
              </a:rPr>
              <a:t>M</a:t>
            </a:r>
            <a:r>
              <a:rPr b="1" baseline="30000" sz="3500" lang="fr">
                <a:solidFill>
                  <a:srgbClr val="0B5394"/>
                </a:solidFill>
                <a:latin typeface="Aladin"/>
                <a:ea typeface="Aladin"/>
                <a:cs typeface="Aladin"/>
                <a:sym typeface="Aladin"/>
              </a:rPr>
              <a:t>me</a:t>
            </a:r>
            <a:r>
              <a:rPr b="1" sz="3500" lang="fr">
                <a:solidFill>
                  <a:srgbClr val="0B5394"/>
                </a:solidFill>
                <a:latin typeface="Aladin"/>
                <a:ea typeface="Aladin"/>
                <a:cs typeface="Aladin"/>
                <a:sym typeface="Aladin"/>
              </a:rPr>
              <a:t> GAGELIN</a:t>
            </a:r>
          </a:p>
          <a:p>
            <a:pPr rtl="0" lvl="0">
              <a:spcBef>
                <a:spcPts val="0"/>
              </a:spcBef>
              <a:buNone/>
            </a:pPr>
            <a:r>
              <a:t/>
            </a:r>
            <a:endParaRPr sz="3000">
              <a:solidFill>
                <a:srgbClr val="0B5394"/>
              </a:solidFill>
              <a:latin typeface="Aladin"/>
              <a:ea typeface="Aladin"/>
              <a:cs typeface="Aladin"/>
              <a:sym typeface="Aladin"/>
            </a:endParaRPr>
          </a:p>
        </p:txBody>
      </p:sp>
      <p:sp>
        <p:nvSpPr>
          <p:cNvPr id="26" name="Shape 26"/>
          <p:cNvSpPr txBox="1"/>
          <p:nvPr/>
        </p:nvSpPr>
        <p:spPr>
          <a:xfrm>
            <a:off y="114833" x="5659800"/>
            <a:ext cy="641699" cx="3484199"/>
          </a:xfrm>
          <a:prstGeom prst="rect">
            <a:avLst/>
          </a:prstGeom>
          <a:noFill/>
          <a:ln>
            <a:noFill/>
          </a:ln>
        </p:spPr>
        <p:txBody>
          <a:bodyPr bIns="91425" rIns="91425" lIns="91425" tIns="91425" anchor="t" anchorCtr="0">
            <a:noAutofit/>
          </a:bodyPr>
          <a:lstStyle/>
          <a:p>
            <a:pPr rtl="0" lvl="0">
              <a:spcBef>
                <a:spcPts val="0"/>
              </a:spcBef>
              <a:buNone/>
            </a:pPr>
            <a:r>
              <a:rPr b="1" sz="3500" lang="fr">
                <a:solidFill>
                  <a:srgbClr val="0B5394"/>
                </a:solidFill>
                <a:latin typeface="Aladin"/>
                <a:ea typeface="Aladin"/>
                <a:cs typeface="Aladin"/>
                <a:sym typeface="Aladin"/>
              </a:rPr>
              <a:t>Le 5 novembre 2014 </a:t>
            </a:r>
          </a:p>
        </p:txBody>
      </p:sp>
      <p:sp>
        <p:nvSpPr>
          <p:cNvPr id="27" name="Shape 27"/>
          <p:cNvSpPr txBox="1"/>
          <p:nvPr/>
        </p:nvSpPr>
        <p:spPr>
          <a:xfrm>
            <a:off y="4962277" x="124775"/>
            <a:ext cy="641699" cx="4349099"/>
          </a:xfrm>
          <a:prstGeom prst="rect">
            <a:avLst/>
          </a:prstGeom>
          <a:noFill/>
          <a:ln>
            <a:noFill/>
          </a:ln>
        </p:spPr>
        <p:txBody>
          <a:bodyPr bIns="91425" rIns="91425" lIns="91425" tIns="91425" anchor="t" anchorCtr="0">
            <a:noAutofit/>
          </a:bodyPr>
          <a:lstStyle/>
          <a:p>
            <a:pPr rtl="0" lvl="0">
              <a:spcBef>
                <a:spcPts val="0"/>
              </a:spcBef>
              <a:buNone/>
            </a:pPr>
            <a:r>
              <a:rPr b="1" sz="3500" lang="fr">
                <a:solidFill>
                  <a:srgbClr val="0B5394"/>
                </a:solidFill>
                <a:latin typeface="Aladin"/>
                <a:ea typeface="Aladin"/>
                <a:cs typeface="Aladin"/>
                <a:sym typeface="Aladin"/>
              </a:rPr>
              <a:t>Collège de La Vaucouleurs</a:t>
            </a:r>
          </a:p>
        </p:txBody>
      </p:sp>
      <p:sp>
        <p:nvSpPr>
          <p:cNvPr id="28" name="Shape 28"/>
          <p:cNvSpPr txBox="1"/>
          <p:nvPr/>
        </p:nvSpPr>
        <p:spPr>
          <a:xfrm>
            <a:off y="4962277" x="6960475"/>
            <a:ext cy="641699" cx="2085600"/>
          </a:xfrm>
          <a:prstGeom prst="rect">
            <a:avLst/>
          </a:prstGeom>
          <a:noFill/>
          <a:ln>
            <a:noFill/>
          </a:ln>
        </p:spPr>
        <p:txBody>
          <a:bodyPr bIns="91425" rIns="91425" lIns="91425" tIns="91425" anchor="t" anchorCtr="0">
            <a:noAutofit/>
          </a:bodyPr>
          <a:lstStyle/>
          <a:p>
            <a:pPr rtl="0" lvl="0">
              <a:spcBef>
                <a:spcPts val="0"/>
              </a:spcBef>
              <a:buNone/>
            </a:pPr>
            <a:r>
              <a:rPr b="1" sz="3500" lang="fr">
                <a:solidFill>
                  <a:srgbClr val="0B5394"/>
                </a:solidFill>
                <a:latin typeface="Aladin"/>
                <a:ea typeface="Aladin"/>
                <a:cs typeface="Aladin"/>
                <a:sym typeface="Aladin"/>
              </a:rPr>
              <a:t>Classe:  4°B</a:t>
            </a:r>
          </a:p>
        </p:txBody>
      </p:sp>
      <p:sp>
        <p:nvSpPr>
          <p:cNvPr id="29" name="Shape 29"/>
          <p:cNvSpPr txBox="1"/>
          <p:nvPr/>
        </p:nvSpPr>
        <p:spPr>
          <a:xfrm>
            <a:off y="1246888" x="2236950"/>
            <a:ext cy="3225000" cx="4670099"/>
          </a:xfrm>
          <a:prstGeom prst="rect">
            <a:avLst/>
          </a:prstGeom>
          <a:noFill/>
          <a:ln>
            <a:noFill/>
          </a:ln>
        </p:spPr>
        <p:txBody>
          <a:bodyPr bIns="91425" rIns="91425" lIns="91425" tIns="91425" anchor="t" anchorCtr="0">
            <a:noAutofit/>
          </a:bodyPr>
          <a:lstStyle/>
          <a:p>
            <a:pPr algn="ctr">
              <a:spcBef>
                <a:spcPts val="0"/>
              </a:spcBef>
              <a:buNone/>
            </a:pPr>
            <a:r>
              <a:rPr b="1" sz="6500" lang="fr">
                <a:solidFill>
                  <a:schemeClr val="lt1"/>
                </a:solidFill>
                <a:latin typeface="Aladin"/>
                <a:ea typeface="Aladin"/>
                <a:cs typeface="Aladin"/>
                <a:sym typeface="Aladin"/>
              </a:rPr>
              <a:t>LETTRES À UNE DISPARUE</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cond evt="onBegin" delay="0">
                          <p:tn val="2"/>
                        </p:cond>
                      </p:stCondLst>
                      <p:childTnLst>
                        <p:par>
                          <p:cTn fill="hold">
                            <p:stCondLst>
                              <p:cond delay="0"/>
                            </p:stCondLst>
                            <p:childTnLst>
                              <p:par>
                                <p:cTn presetID="2" fill="hold" presetSubtype="8" presetClass="entr" nodeType="afterEffect">
                                  <p:stCondLst>
                                    <p:cond delay="0"/>
                                  </p:stCondLst>
                                  <p:childTnLst>
                                    <p:set>
                                      <p:cBhvr>
                                        <p:cTn dur="1" fill="hold">
                                          <p:stCondLst>
                                            <p:cond delay="0"/>
                                          </p:stCondLst>
                                        </p:cTn>
                                        <p:tgtEl>
                                          <p:spTgt spid="25"/>
                                        </p:tgtEl>
                                        <p:attrNameLst>
                                          <p:attrName>style.visibility</p:attrName>
                                        </p:attrNameLst>
                                      </p:cBhvr>
                                      <p:to>
                                        <p:strVal val="visible"/>
                                      </p:to>
                                    </p:set>
                                    <p:anim calcmode="lin" valueType="num">
                                      <p:cBhvr additive="base">
                                        <p:cTn dur="1000"/>
                                        <p:tgtEl>
                                          <p:spTgt spid="25"/>
                                        </p:tgtEl>
                                        <p:attrNameLst>
                                          <p:attrName>ppt_x</p:attrName>
                                        </p:attrNameLst>
                                      </p:cBhvr>
                                      <p:tavLst>
                                        <p:tav tm="0" fmla="">
                                          <p:val>
                                            <p:strVal val="#ppt_x-1"/>
                                          </p:val>
                                        </p:tav>
                                        <p:tav tm="100000" fmla="">
                                          <p:val>
                                            <p:strVal val="#ppt_x"/>
                                          </p:val>
                                        </p:tav>
                                      </p:tavLst>
                                    </p:anim>
                                  </p:childTnLst>
                                </p:cTn>
                              </p:par>
                              <p:par>
                                <p:cTn presetID="2" fill="hold" presetSubtype="8" presetClass="entr" nodeType="with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1000"/>
                                        <p:tgtEl>
                                          <p:spTgt spid="26"/>
                                        </p:tgtEl>
                                        <p:attrNameLst>
                                          <p:attrName>ppt_x</p:attrName>
                                        </p:attrNameLst>
                                      </p:cBhvr>
                                      <p:tavLst>
                                        <p:tav tm="0" fmla="">
                                          <p:val>
                                            <p:strVal val="#ppt_x-1"/>
                                          </p:val>
                                        </p:tav>
                                        <p:tav tm="100000" fmla="">
                                          <p:val>
                                            <p:strVal val="#ppt_x"/>
                                          </p:val>
                                        </p:tav>
                                      </p:tavLst>
                                    </p:anim>
                                  </p:childTnLst>
                                </p:cTn>
                              </p:par>
                              <p:par>
                                <p:cTn presetID="2" fill="hold" presetSubtype="8" presetClass="entr" nodeType="with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1000"/>
                                        <p:tgtEl>
                                          <p:spTgt spid="27"/>
                                        </p:tgtEl>
                                        <p:attrNameLst>
                                          <p:attrName>ppt_x</p:attrName>
                                        </p:attrNameLst>
                                      </p:cBhvr>
                                      <p:tavLst>
                                        <p:tav tm="0" fmla="">
                                          <p:val>
                                            <p:strVal val="#ppt_x-1"/>
                                          </p:val>
                                        </p:tav>
                                        <p:tav tm="100000" fmla="">
                                          <p:val>
                                            <p:strVal val="#ppt_x"/>
                                          </p:val>
                                        </p:tav>
                                      </p:tavLst>
                                    </p:anim>
                                  </p:childTnLst>
                                </p:cTn>
                              </p:par>
                              <p:par>
                                <p:cTn presetID="2" fill="hold" presetSubtype="8" presetClass="entr" nodeType="withEffect">
                                  <p:stCondLst>
                                    <p:cond delay="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1000"/>
                                        <p:tgtEl>
                                          <p:spTgt spid="28"/>
                                        </p:tgtEl>
                                        <p:attrNameLst>
                                          <p:attrName>ppt_x</p:attrName>
                                        </p:attrNameLst>
                                      </p:cBhvr>
                                      <p:tavLst>
                                        <p:tav tm="0" fmla="">
                                          <p:val>
                                            <p:strVal val="#ppt_x-1"/>
                                          </p:val>
                                        </p:tav>
                                        <p:tav tm="100000" fmla="">
                                          <p:val>
                                            <p:strVal val="#ppt_x"/>
                                          </p:val>
                                        </p:tav>
                                      </p:tavLst>
                                    </p:anim>
                                  </p:childTnLst>
                                </p:cTn>
                              </p:par>
                            </p:childTnLst>
                          </p:cTn>
                        </p:par>
                        <p:par>
                          <p:cTn fill="hold">
                            <p:stCondLst>
                              <p:cond delay="1000"/>
                            </p:stCondLst>
                            <p:childTnLst>
                              <p:par>
                                <p:cTn presetID="2" fill="hold" presetSubtype="8" presetClass="entr" nodeType="after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1000"/>
                                        <p:tgtEl>
                                          <p:spTgt spid="29"/>
                                        </p:tgtEl>
                                        <p:attrNameLst>
                                          <p:attrName>ppt_x</p:attrName>
                                        </p:attrNameLst>
                                      </p:cBhvr>
                                      <p:tavLst>
                                        <p:tav tm="0" fmla="">
                                          <p:val>
                                            <p:strVal val="#ppt_x-1"/>
                                          </p:val>
                                        </p:tav>
                                        <p:tav tm="100000" fmla="">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1C232"/>
        </a:solidFill>
      </p:bgPr>
    </p:bg>
    <p:spTree>
      <p:nvGrpSpPr>
        <p:cNvPr id="92" name="Shape 92"/>
        <p:cNvGrpSpPr/>
        <p:nvPr/>
      </p:nvGrpSpPr>
      <p:grpSpPr>
        <a:xfrm>
          <a:off y="0" x="0"/>
          <a:ext cy="0" cx="0"/>
          <a:chOff y="0" x="0"/>
          <a:chExt cy="0" cx="0"/>
        </a:xfrm>
      </p:grpSpPr>
      <p:sp>
        <p:nvSpPr>
          <p:cNvPr id="93" name="Shape 93"/>
          <p:cNvSpPr txBox="1"/>
          <p:nvPr>
            <p:ph type="title"/>
          </p:nvPr>
        </p:nvSpPr>
        <p:spPr>
          <a:xfrm>
            <a:off y="0" x="356550"/>
            <a:ext cy="1151699" cx="8430900"/>
          </a:xfrm>
          <a:prstGeom prst="rect">
            <a:avLst/>
          </a:prstGeom>
        </p:spPr>
        <p:txBody>
          <a:bodyPr bIns="91425" rIns="91425" lIns="91425" tIns="91425" anchor="b" anchorCtr="0">
            <a:noAutofit/>
          </a:bodyPr>
          <a:lstStyle/>
          <a:p>
            <a:pPr rtl="0" lvl="0">
              <a:spcBef>
                <a:spcPts val="0"/>
              </a:spcBef>
              <a:buNone/>
            </a:pPr>
            <a:r>
              <a:rPr u="sng" sz="6500" lang="fr">
                <a:solidFill>
                  <a:srgbClr val="FF0000"/>
                </a:solidFill>
                <a:latin typeface="Aladin"/>
                <a:ea typeface="Aladin"/>
                <a:cs typeface="Aladin"/>
                <a:sym typeface="Aladin"/>
              </a:rPr>
              <a:t>ÉLÉMENT DE RÉSOLUTION</a:t>
            </a:r>
          </a:p>
        </p:txBody>
      </p:sp>
      <p:sp>
        <p:nvSpPr>
          <p:cNvPr id="94" name="Shape 94"/>
          <p:cNvSpPr txBox="1"/>
          <p:nvPr/>
        </p:nvSpPr>
        <p:spPr>
          <a:xfrm>
            <a:off y="1151666" x="57912"/>
            <a:ext cy="3043200" cx="9028199"/>
          </a:xfrm>
          <a:prstGeom prst="rect">
            <a:avLst/>
          </a:prstGeom>
          <a:noFill/>
          <a:ln>
            <a:noFill/>
          </a:ln>
        </p:spPr>
        <p:txBody>
          <a:bodyPr bIns="91425" rIns="91425" lIns="91425" tIns="91425" anchor="ctr" anchorCtr="0">
            <a:noAutofit/>
          </a:bodyPr>
          <a:lstStyle/>
          <a:p>
            <a:pPr algn="ctr" rtl="0" lvl="0">
              <a:spcBef>
                <a:spcPts val="0"/>
              </a:spcBef>
              <a:buNone/>
            </a:pPr>
            <a:r>
              <a:rPr sz="3000" lang="fr">
                <a:solidFill>
                  <a:schemeClr val="dk1"/>
                </a:solidFill>
                <a:latin typeface="Amaranth"/>
                <a:ea typeface="Amaranth"/>
                <a:cs typeface="Amaranth"/>
                <a:sym typeface="Amaranth"/>
              </a:rPr>
              <a:t>Pablo, conducteur de bus, aperçut une fillette et la photographia. Il remarque que celle ci ressemble à Nina et la donne à Mélina. Cette dernière va comparer sa petite fille à sa fille. La ressemblance est flagrante. Un procès a eu lieu afin que Mélina obtienne la garde de sa petite fille.</a:t>
            </a:r>
          </a:p>
        </p:txBody>
      </p:sp>
      <p:pic>
        <p:nvPicPr>
          <p:cNvPr id="95" name="Shape 95"/>
          <p:cNvPicPr preferRelativeResize="0"/>
          <p:nvPr/>
        </p:nvPicPr>
        <p:blipFill rotWithShape="1">
          <a:blip r:embed="rId3">
            <a:alphaModFix/>
          </a:blip>
          <a:srcRect t="0" b="-8956" r="-20190" l="-6713"/>
          <a:stretch/>
        </p:blipFill>
        <p:spPr>
          <a:xfrm>
            <a:off y="3514025" x="829725"/>
            <a:ext cy="2125650" cx="1571325"/>
          </a:xfrm>
          <a:prstGeom prst="rect">
            <a:avLst/>
          </a:prstGeom>
          <a:noFill/>
          <a:ln>
            <a:noFill/>
          </a:ln>
        </p:spPr>
      </p:pic>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4"/>
                                        </p:tgtEl>
                                        <p:attrNameLst>
                                          <p:attrName>style.visibility</p:attrName>
                                        </p:attrNameLst>
                                      </p:cBhvr>
                                      <p:to>
                                        <p:strVal val="visible"/>
                                      </p:to>
                                    </p:set>
                                    <p:animEffect transition="in" filter="fade">
                                      <p:cBhvr>
                                        <p:cTn dur="1000"/>
                                        <p:tgtEl>
                                          <p:spTgt spid="94"/>
                                        </p:tgtEl>
                                      </p:cBhvr>
                                    </p:animEffect>
                                  </p:childTnLst>
                                </p:cTn>
                              </p:par>
                            </p:childTnLst>
                          </p:cTn>
                        </p:par>
                        <p:par>
                          <p:cTn fill="hold">
                            <p:stCondLst>
                              <p:cond delay="1000"/>
                            </p:stCondLst>
                            <p:childTnLst>
                              <p:par>
                                <p:cTn presetID="10" fill="hold" presetSubtype="0" presetClass="entr" nodeType="afterEffect">
                                  <p:stCondLst>
                                    <p:cond delay="0"/>
                                  </p:stCondLst>
                                  <p:childTnLst>
                                    <p:set>
                                      <p:cBhvr>
                                        <p:cTn dur="1" fill="hold">
                                          <p:stCondLst>
                                            <p:cond delay="0"/>
                                          </p:stCondLst>
                                        </p:cTn>
                                        <p:tgtEl>
                                          <p:spTgt spid="95"/>
                                        </p:tgtEl>
                                        <p:attrNameLst>
                                          <p:attrName>style.visibility</p:attrName>
                                        </p:attrNameLst>
                                      </p:cBhvr>
                                      <p:to>
                                        <p:strVal val="visible"/>
                                      </p:to>
                                    </p:set>
                                    <p:animEffect transition="in" filter="fade">
                                      <p:cBhvr>
                                        <p:cTn dur="1000"/>
                                        <p:tgtEl>
                                          <p:spTgt spid="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4"/>
        </a:solidFill>
      </p:bgPr>
    </p:bg>
    <p:spTree>
      <p:nvGrpSpPr>
        <p:cNvPr id="99" name="Shape 99"/>
        <p:cNvGrpSpPr/>
        <p:nvPr/>
      </p:nvGrpSpPr>
      <p:grpSpPr>
        <a:xfrm>
          <a:off y="0" x="0"/>
          <a:ext cy="0" cx="0"/>
          <a:chOff y="0" x="0"/>
          <a:chExt cy="0" cx="0"/>
        </a:xfrm>
      </p:grpSpPr>
      <p:sp>
        <p:nvSpPr>
          <p:cNvPr id="100" name="Shape 100"/>
          <p:cNvSpPr txBox="1"/>
          <p:nvPr/>
        </p:nvSpPr>
        <p:spPr>
          <a:xfrm>
            <a:off y="282900" x="786887"/>
            <a:ext cy="932399" cx="7570200"/>
          </a:xfrm>
          <a:prstGeom prst="rect">
            <a:avLst/>
          </a:prstGeom>
          <a:noFill/>
          <a:ln>
            <a:noFill/>
          </a:ln>
        </p:spPr>
        <p:txBody>
          <a:bodyPr bIns="91425" rIns="91425" lIns="91425" tIns="91425" anchor="b" anchorCtr="0">
            <a:noAutofit/>
          </a:bodyPr>
          <a:lstStyle/>
          <a:p>
            <a:pPr algn="ctr">
              <a:spcBef>
                <a:spcPts val="0"/>
              </a:spcBef>
              <a:buNone/>
            </a:pPr>
            <a:r>
              <a:rPr u="sng" b="1" sz="6500" lang="fr">
                <a:solidFill>
                  <a:srgbClr val="FF0000"/>
                </a:solidFill>
                <a:latin typeface="Aladin"/>
                <a:ea typeface="Aladin"/>
                <a:cs typeface="Aladin"/>
                <a:sym typeface="Aladin"/>
              </a:rPr>
              <a:t>SITUATION FINALE</a:t>
            </a:r>
          </a:p>
        </p:txBody>
      </p:sp>
      <p:sp>
        <p:nvSpPr>
          <p:cNvPr id="101" name="Shape 101"/>
          <p:cNvSpPr txBox="1"/>
          <p:nvPr/>
        </p:nvSpPr>
        <p:spPr>
          <a:xfrm>
            <a:off y="1700375" x="1150500"/>
            <a:ext cy="1116000" cx="6842999"/>
          </a:xfrm>
          <a:prstGeom prst="rect">
            <a:avLst/>
          </a:prstGeom>
          <a:noFill/>
          <a:ln>
            <a:noFill/>
          </a:ln>
        </p:spPr>
        <p:txBody>
          <a:bodyPr bIns="91425" rIns="91425" lIns="91425" tIns="91425" anchor="ctr" anchorCtr="0">
            <a:noAutofit/>
          </a:bodyPr>
          <a:lstStyle/>
          <a:p>
            <a:pPr algn="ctr">
              <a:spcBef>
                <a:spcPts val="0"/>
              </a:spcBef>
              <a:buNone/>
            </a:pPr>
            <a:r>
              <a:rPr sz="3000" lang="fr">
                <a:latin typeface="Amaranth"/>
                <a:ea typeface="Amaranth"/>
                <a:cs typeface="Amaranth"/>
                <a:sym typeface="Amaranth"/>
              </a:rPr>
              <a:t>Nous avons préféré ne pas vous dévoiler la fin pour garder le suspense…</a:t>
            </a:r>
          </a:p>
        </p:txBody>
      </p:sp>
      <p:sp>
        <p:nvSpPr>
          <p:cNvPr id="102" name="Shape 102"/>
          <p:cNvSpPr txBox="1"/>
          <p:nvPr/>
        </p:nvSpPr>
        <p:spPr>
          <a:xfrm>
            <a:off y="1053475" x="1150500"/>
            <a:ext cy="447600" cx="345000"/>
          </a:xfrm>
          <a:prstGeom prst="rect">
            <a:avLst/>
          </a:prstGeom>
          <a:noFill/>
          <a:ln>
            <a:noFill/>
          </a:ln>
        </p:spPr>
        <p:txBody>
          <a:bodyPr bIns="91425" rIns="91425" lIns="91425" tIns="91425" anchor="t" anchorCtr="0">
            <a:noAutofit/>
          </a:bodyPr>
          <a:lstStyle/>
          <a:p>
            <a:pPr>
              <a:spcBef>
                <a:spcPts val="0"/>
              </a:spcBef>
              <a:buNone/>
            </a:pPr>
            <a:r>
              <a:t/>
            </a:r>
            <a:endParaRPr sz="4800">
              <a:solidFill>
                <a:srgbClr val="A61C00"/>
              </a:solidFill>
              <a:latin typeface="Aladin"/>
              <a:ea typeface="Aladin"/>
              <a:cs typeface="Aladin"/>
              <a:sym typeface="Aladin"/>
            </a:endParaRPr>
          </a:p>
        </p:txBody>
      </p:sp>
      <p:pic>
        <p:nvPicPr>
          <p:cNvPr id="103" name="Shape 103"/>
          <p:cNvPicPr preferRelativeResize="0"/>
          <p:nvPr/>
        </p:nvPicPr>
        <p:blipFill rotWithShape="1">
          <a:blip r:embed="rId3">
            <a:alphaModFix/>
          </a:blip>
          <a:srcRect t="5228" b="6898" r="5780" l="7945"/>
          <a:stretch/>
        </p:blipFill>
        <p:spPr>
          <a:xfrm>
            <a:off y="3388975" x="3863687"/>
            <a:ext cy="1116000" cx="1531199"/>
          </a:xfrm>
          <a:prstGeom prst="ellipse">
            <a:avLst/>
          </a:prstGeom>
          <a:noFill/>
          <a:ln>
            <a:noFill/>
          </a:ln>
        </p:spPr>
      </p:pic>
      <p:pic>
        <p:nvPicPr>
          <p:cNvPr id="104" name="Shape 104"/>
          <p:cNvPicPr preferRelativeResize="0"/>
          <p:nvPr/>
        </p:nvPicPr>
        <p:blipFill rotWithShape="1">
          <a:blip r:embed="rId3">
            <a:alphaModFix/>
          </a:blip>
          <a:srcRect t="5228" b="6898" r="5780" l="7945"/>
          <a:stretch/>
        </p:blipFill>
        <p:spPr>
          <a:xfrm>
            <a:off y="3388975" x="5904412"/>
            <a:ext cy="1116000" cx="1531199"/>
          </a:xfrm>
          <a:prstGeom prst="ellipse">
            <a:avLst/>
          </a:prstGeom>
          <a:noFill/>
          <a:ln>
            <a:noFill/>
          </a:ln>
        </p:spPr>
      </p:pic>
      <p:pic>
        <p:nvPicPr>
          <p:cNvPr id="105" name="Shape 105"/>
          <p:cNvPicPr preferRelativeResize="0"/>
          <p:nvPr/>
        </p:nvPicPr>
        <p:blipFill rotWithShape="1">
          <a:blip r:embed="rId3">
            <a:alphaModFix/>
          </a:blip>
          <a:srcRect t="5228" b="6898" r="5780" l="7945"/>
          <a:stretch/>
        </p:blipFill>
        <p:spPr>
          <a:xfrm>
            <a:off y="3388975" x="1822962"/>
            <a:ext cy="1116000" cx="1531199"/>
          </a:xfrm>
          <a:prstGeom prst="ellipse">
            <a:avLst/>
          </a:prstGeom>
          <a:noFill/>
          <a:ln>
            <a:noFill/>
          </a:ln>
        </p:spPr>
      </p:pic>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01"/>
                                        </p:tgtEl>
                                        <p:attrNameLst>
                                          <p:attrName>style.visibility</p:attrName>
                                        </p:attrNameLst>
                                      </p:cBhvr>
                                      <p:to>
                                        <p:strVal val="visible"/>
                                      </p:to>
                                    </p:set>
                                    <p:animEffect transition="in" filter="fade">
                                      <p:cBhvr>
                                        <p:cTn dur="1000"/>
                                        <p:tgtEl>
                                          <p:spTgt spid="101"/>
                                        </p:tgtEl>
                                      </p:cBhvr>
                                    </p:animEffect>
                                  </p:childTnLst>
                                </p:cTn>
                              </p:par>
                            </p:childTnLst>
                          </p:cTn>
                        </p:par>
                        <p:par>
                          <p:cTn fill="hold">
                            <p:stCondLst>
                              <p:cond delay="1000"/>
                            </p:stCondLst>
                            <p:childTnLst>
                              <p:par>
                                <p:cTn presetID="10" fill="hold" presetSubtype="0" presetClass="entr" nodeType="afterEffect">
                                  <p:stCondLst>
                                    <p:cond delay="0"/>
                                  </p:stCondLst>
                                  <p:childTnLst>
                                    <p:set>
                                      <p:cBhvr>
                                        <p:cTn dur="1" fill="hold">
                                          <p:stCondLst>
                                            <p:cond delay="0"/>
                                          </p:stCondLst>
                                        </p:cTn>
                                        <p:tgtEl>
                                          <p:spTgt spid="103"/>
                                        </p:tgtEl>
                                        <p:attrNameLst>
                                          <p:attrName>style.visibility</p:attrName>
                                        </p:attrNameLst>
                                      </p:cBhvr>
                                      <p:to>
                                        <p:strVal val="visible"/>
                                      </p:to>
                                    </p:set>
                                    <p:animEffect transition="in" filter="fade">
                                      <p:cBhvr>
                                        <p:cTn dur="1000"/>
                                        <p:tgtEl>
                                          <p:spTgt spid="103"/>
                                        </p:tgtEl>
                                      </p:cBhvr>
                                    </p:animEffect>
                                  </p:childTnLst>
                                </p:cTn>
                              </p:par>
                              <p:par>
                                <p:cTn presetID="10" fill="hold" presetSubtype="0" presetClass="entr" nodeType="withEffect">
                                  <p:stCondLst>
                                    <p:cond delay="0"/>
                                  </p:stCondLst>
                                  <p:childTnLst>
                                    <p:set>
                                      <p:cBhvr>
                                        <p:cTn dur="1" fill="hold">
                                          <p:stCondLst>
                                            <p:cond delay="0"/>
                                          </p:stCondLst>
                                        </p:cTn>
                                        <p:tgtEl>
                                          <p:spTgt spid="105"/>
                                        </p:tgtEl>
                                        <p:attrNameLst>
                                          <p:attrName>style.visibility</p:attrName>
                                        </p:attrNameLst>
                                      </p:cBhvr>
                                      <p:to>
                                        <p:strVal val="visible"/>
                                      </p:to>
                                    </p:set>
                                    <p:animEffect transition="in" filter="fade">
                                      <p:cBhvr>
                                        <p:cTn dur="1000"/>
                                        <p:tgtEl>
                                          <p:spTgt spid="105"/>
                                        </p:tgtEl>
                                      </p:cBhvr>
                                    </p:animEffect>
                                  </p:childTnLst>
                                </p:cTn>
                              </p:par>
                              <p:par>
                                <p:cTn presetID="10" fill="hold" presetSubtype="0" presetClass="entr" nodeType="withEffect">
                                  <p:stCondLst>
                                    <p:cond delay="0"/>
                                  </p:stCondLst>
                                  <p:childTnLst>
                                    <p:set>
                                      <p:cBhvr>
                                        <p:cTn dur="1" fill="hold">
                                          <p:stCondLst>
                                            <p:cond delay="0"/>
                                          </p:stCondLst>
                                        </p:cTn>
                                        <p:tgtEl>
                                          <p:spTgt spid="104"/>
                                        </p:tgtEl>
                                        <p:attrNameLst>
                                          <p:attrName>style.visibility</p:attrName>
                                        </p:attrNameLst>
                                      </p:cBhvr>
                                      <p:to>
                                        <p:strVal val="visible"/>
                                      </p:to>
                                    </p:set>
                                    <p:animEffect transition="in" filter="fade">
                                      <p:cBhvr>
                                        <p:cTn dur="1000"/>
                                        <p:tgtEl>
                                          <p:spTgt spid="1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09" name="Shape 109"/>
        <p:cNvGrpSpPr/>
        <p:nvPr/>
      </p:nvGrpSpPr>
      <p:grpSpPr>
        <a:xfrm>
          <a:off y="0" x="0"/>
          <a:ext cy="0" cx="0"/>
          <a:chOff y="0" x="0"/>
          <a:chExt cy="0" cx="0"/>
        </a:xfrm>
      </p:grpSpPr>
      <p:sp>
        <p:nvSpPr>
          <p:cNvPr id="110" name="Shape 110"/>
          <p:cNvSpPr txBox="1"/>
          <p:nvPr/>
        </p:nvSpPr>
        <p:spPr>
          <a:xfrm>
            <a:off y="3279675" x="409200"/>
            <a:ext cy="2063399" cx="8584500"/>
          </a:xfrm>
          <a:prstGeom prst="rect">
            <a:avLst/>
          </a:prstGeom>
          <a:noFill/>
          <a:ln>
            <a:noFill/>
          </a:ln>
        </p:spPr>
        <p:txBody>
          <a:bodyPr bIns="91425" rIns="91425" lIns="91425" tIns="91425" anchor="ctr" anchorCtr="0">
            <a:noAutofit/>
          </a:bodyPr>
          <a:lstStyle/>
          <a:p>
            <a:pPr algn="ctr" rtl="0">
              <a:spcBef>
                <a:spcPts val="0"/>
              </a:spcBef>
              <a:buNone/>
            </a:pPr>
            <a:r>
              <a:rPr sz="2100" lang="fr">
                <a:solidFill>
                  <a:srgbClr val="F3F3F3"/>
                </a:solidFill>
                <a:latin typeface="Amaranth"/>
                <a:ea typeface="Amaranth"/>
                <a:cs typeface="Amaranth"/>
                <a:sym typeface="Amaranth"/>
              </a:rPr>
              <a:t>Nous aimons cet extrait car Mélina, la mère de Paloma éprouve un sentiment de nostalgie, de tristesse, d’impuissance. </a:t>
            </a:r>
          </a:p>
          <a:p>
            <a:pPr algn="ctr">
              <a:spcBef>
                <a:spcPts val="0"/>
              </a:spcBef>
              <a:buNone/>
            </a:pPr>
            <a:r>
              <a:rPr sz="2100" lang="fr">
                <a:solidFill>
                  <a:srgbClr val="F3F3F3"/>
                </a:solidFill>
                <a:latin typeface="Amaranth"/>
                <a:ea typeface="Amaranth"/>
                <a:cs typeface="Amaranth"/>
                <a:sym typeface="Amaranth"/>
              </a:rPr>
              <a:t>De plus cet extrait est très philosophique, et il est entreposé comme une poésie qui révèle l’amour d’une fille pour sa mère.</a:t>
            </a:r>
          </a:p>
        </p:txBody>
      </p:sp>
      <p:sp>
        <p:nvSpPr>
          <p:cNvPr id="111" name="Shape 111"/>
          <p:cNvSpPr txBox="1"/>
          <p:nvPr/>
        </p:nvSpPr>
        <p:spPr>
          <a:xfrm>
            <a:off y="1062900" x="2293950"/>
            <a:ext cy="2063399" cx="4556100"/>
          </a:xfrm>
          <a:prstGeom prst="rect">
            <a:avLst/>
          </a:prstGeom>
          <a:noFill/>
          <a:ln>
            <a:noFill/>
          </a:ln>
        </p:spPr>
        <p:txBody>
          <a:bodyPr bIns="91425" rIns="91425" lIns="91425" tIns="91425" anchor="t" anchorCtr="0">
            <a:noAutofit/>
          </a:bodyPr>
          <a:lstStyle/>
          <a:p>
            <a:pPr algn="ctr" rtl="0" lvl="0">
              <a:spcBef>
                <a:spcPts val="0"/>
              </a:spcBef>
              <a:buNone/>
            </a:pPr>
            <a:r>
              <a:rPr sz="2100" lang="fr">
                <a:solidFill>
                  <a:srgbClr val="F3F3F3"/>
                </a:solidFill>
                <a:latin typeface="Amaranth"/>
                <a:ea typeface="Amaranth"/>
                <a:cs typeface="Amaranth"/>
                <a:sym typeface="Amaranth"/>
              </a:rPr>
              <a:t>“ Disparaître n’est pas mourir,</a:t>
            </a:r>
          </a:p>
          <a:p>
            <a:pPr algn="ctr" rtl="0" lvl="0">
              <a:spcBef>
                <a:spcPts val="0"/>
              </a:spcBef>
              <a:buNone/>
            </a:pPr>
            <a:r>
              <a:rPr sz="2100" lang="fr">
                <a:solidFill>
                  <a:srgbClr val="F3F3F3"/>
                </a:solidFill>
                <a:latin typeface="Amaranth"/>
                <a:ea typeface="Amaranth"/>
                <a:cs typeface="Amaranth"/>
                <a:sym typeface="Amaranth"/>
              </a:rPr>
              <a:t>Ni deuil à porter, </a:t>
            </a:r>
          </a:p>
          <a:p>
            <a:pPr algn="ctr" rtl="0" lvl="0">
              <a:spcBef>
                <a:spcPts val="0"/>
              </a:spcBef>
              <a:buNone/>
            </a:pPr>
            <a:r>
              <a:rPr sz="2100" lang="fr">
                <a:solidFill>
                  <a:srgbClr val="F3F3F3"/>
                </a:solidFill>
                <a:latin typeface="Amaranth"/>
                <a:ea typeface="Amaranth"/>
                <a:cs typeface="Amaranth"/>
                <a:sym typeface="Amaranth"/>
              </a:rPr>
              <a:t>Ni tombe a fleurir.   </a:t>
            </a:r>
          </a:p>
          <a:p>
            <a:pPr algn="ctr" rtl="0" lvl="0">
              <a:spcBef>
                <a:spcPts val="0"/>
              </a:spcBef>
              <a:buNone/>
            </a:pPr>
            <a:r>
              <a:rPr sz="2100" lang="fr">
                <a:solidFill>
                  <a:srgbClr val="F3F3F3"/>
                </a:solidFill>
                <a:latin typeface="Amaranth"/>
                <a:ea typeface="Amaranth"/>
                <a:cs typeface="Amaranth"/>
                <a:sym typeface="Amaranth"/>
              </a:rPr>
              <a:t>Juste une absence</a:t>
            </a:r>
          </a:p>
          <a:p>
            <a:pPr algn="ctr" rtl="0" lvl="0">
              <a:spcBef>
                <a:spcPts val="0"/>
              </a:spcBef>
              <a:buNone/>
            </a:pPr>
            <a:r>
              <a:rPr sz="2100" lang="fr">
                <a:solidFill>
                  <a:srgbClr val="F3F3F3"/>
                </a:solidFill>
                <a:latin typeface="Amaranth"/>
                <a:ea typeface="Amaranth"/>
                <a:cs typeface="Amaranth"/>
                <a:sym typeface="Amaranth"/>
              </a:rPr>
              <a:t>Des souvenirs  </a:t>
            </a:r>
          </a:p>
          <a:p>
            <a:pPr algn="ctr" rtl="0" lvl="0">
              <a:spcBef>
                <a:spcPts val="0"/>
              </a:spcBef>
              <a:buNone/>
            </a:pPr>
            <a:r>
              <a:rPr sz="2100" lang="fr">
                <a:solidFill>
                  <a:srgbClr val="F3F3F3"/>
                </a:solidFill>
                <a:latin typeface="Amaranth"/>
                <a:ea typeface="Amaranth"/>
                <a:cs typeface="Amaranth"/>
                <a:sym typeface="Amaranth"/>
              </a:rPr>
              <a:t>Et cette attente insupportable.”</a:t>
            </a:r>
          </a:p>
        </p:txBody>
      </p:sp>
      <p:sp>
        <p:nvSpPr>
          <p:cNvPr id="112" name="Shape 112"/>
          <p:cNvSpPr txBox="1"/>
          <p:nvPr/>
        </p:nvSpPr>
        <p:spPr>
          <a:xfrm>
            <a:off y="0" x="204600"/>
            <a:ext cy="1062899" cx="8734800"/>
          </a:xfrm>
          <a:prstGeom prst="rect">
            <a:avLst/>
          </a:prstGeom>
          <a:noFill/>
          <a:ln>
            <a:noFill/>
          </a:ln>
        </p:spPr>
        <p:txBody>
          <a:bodyPr bIns="91425" rIns="91425" lIns="91425" tIns="91425" anchor="ctr" anchorCtr="0">
            <a:noAutofit/>
          </a:bodyPr>
          <a:lstStyle/>
          <a:p>
            <a:pPr algn="ctr" rtl="0" lvl="0">
              <a:lnSpc>
                <a:spcPct val="115000"/>
              </a:lnSpc>
              <a:spcBef>
                <a:spcPts val="0"/>
              </a:spcBef>
              <a:buNone/>
            </a:pPr>
            <a:r>
              <a:rPr u="sng" b="1" sz="6500" lang="fr">
                <a:solidFill>
                  <a:srgbClr val="F3F3F3"/>
                </a:solidFill>
                <a:latin typeface="Aladin"/>
                <a:ea typeface="Aladin"/>
                <a:cs typeface="Aladin"/>
                <a:sym typeface="Aladin"/>
              </a:rPr>
              <a:t>PREMIER EXTRAIT CHOISI</a:t>
            </a:r>
          </a:p>
        </p:txBody>
      </p:sp>
      <p:cxnSp>
        <p:nvCxnSpPr>
          <p:cNvPr id="113" name="Shape 113"/>
          <p:cNvCxnSpPr/>
          <p:nvPr/>
        </p:nvCxnSpPr>
        <p:spPr>
          <a:xfrm>
            <a:off y="3477475" x="2209550"/>
            <a:ext cy="9300" cx="4717499"/>
          </a:xfrm>
          <a:prstGeom prst="straightConnector1">
            <a:avLst/>
          </a:prstGeom>
          <a:noFill/>
          <a:ln w="38100" cap="flat">
            <a:solidFill>
              <a:srgbClr val="EFEFEF"/>
            </a:solidFill>
            <a:prstDash val="lgDash"/>
            <a:round/>
            <a:headEnd w="lg" len="lg" type="none"/>
            <a:tailEnd w="lg" len="lg" type="none"/>
          </a:ln>
        </p:spPr>
      </p:cxn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1"/>
                                        </p:tgtEl>
                                        <p:attrNameLst>
                                          <p:attrName>style.visibility</p:attrName>
                                        </p:attrNameLst>
                                      </p:cBhvr>
                                      <p:to>
                                        <p:strVal val="visible"/>
                                      </p:to>
                                    </p:set>
                                    <p:animEffect transition="in" filter="fade">
                                      <p:cBhvr>
                                        <p:cTn dur="1000"/>
                                        <p:tgtEl>
                                          <p:spTgt spid="111"/>
                                        </p:tgtEl>
                                      </p:cBhvr>
                                    </p:animEffect>
                                  </p:childTnLst>
                                </p:cTn>
                              </p:par>
                            </p:childTnLst>
                          </p:cTn>
                        </p:par>
                        <p:par>
                          <p:cTn fill="hold">
                            <p:stCondLst>
                              <p:cond delay="1000"/>
                            </p:stCondLst>
                            <p:childTnLst>
                              <p:par>
                                <p:cTn presetID="10" fill="hold" presetSubtype="0" presetClass="entr" nodeType="afterEffect">
                                  <p:stCondLst>
                                    <p:cond delay="0"/>
                                  </p:stCondLst>
                                  <p:childTnLst>
                                    <p:set>
                                      <p:cBhvr>
                                        <p:cTn dur="1" fill="hold">
                                          <p:stCondLst>
                                            <p:cond delay="0"/>
                                          </p:stCondLst>
                                        </p:cTn>
                                        <p:tgtEl>
                                          <p:spTgt spid="113"/>
                                        </p:tgtEl>
                                        <p:attrNameLst>
                                          <p:attrName>style.visibility</p:attrName>
                                        </p:attrNameLst>
                                      </p:cBhvr>
                                      <p:to>
                                        <p:strVal val="visible"/>
                                      </p:to>
                                    </p:set>
                                    <p:animEffect transition="in" filter="fade">
                                      <p:cBhvr>
                                        <p:cTn dur="1000"/>
                                        <p:tgtEl>
                                          <p:spTgt spid="113"/>
                                        </p:tgtEl>
                                      </p:cBhvr>
                                    </p:animEffect>
                                  </p:childTnLst>
                                </p:cTn>
                              </p:par>
                            </p:childTnLst>
                          </p:cTn>
                        </p:par>
                        <p:par>
                          <p:cTn fill="hold">
                            <p:stCondLst>
                              <p:cond delay="2000"/>
                            </p:stCondLst>
                            <p:childTnLst>
                              <p:par>
                                <p:cTn presetID="10" fill="hold" presetSubtype="0" presetClass="entr" nodeType="afterEffect">
                                  <p:stCondLst>
                                    <p:cond delay="0"/>
                                  </p:stCondLst>
                                  <p:childTnLst>
                                    <p:set>
                                      <p:cBhvr>
                                        <p:cTn dur="1" fill="hold">
                                          <p:stCondLst>
                                            <p:cond delay="0"/>
                                          </p:stCondLst>
                                        </p:cTn>
                                        <p:tgtEl>
                                          <p:spTgt spid="110"/>
                                        </p:tgtEl>
                                        <p:attrNameLst>
                                          <p:attrName>style.visibility</p:attrName>
                                        </p:attrNameLst>
                                      </p:cBhvr>
                                      <p:to>
                                        <p:strVal val="visible"/>
                                      </p:to>
                                    </p:set>
                                    <p:animEffect transition="in" filter="fade">
                                      <p:cBhvr>
                                        <p:cTn dur="1000"/>
                                        <p:tgtEl>
                                          <p:spTgt spid="1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2"/>
        </a:solidFill>
      </p:bgPr>
    </p:bg>
    <p:spTree>
      <p:nvGrpSpPr>
        <p:cNvPr id="117" name="Shape 117"/>
        <p:cNvGrpSpPr/>
        <p:nvPr/>
      </p:nvGrpSpPr>
      <p:grpSpPr>
        <a:xfrm>
          <a:off y="0" x="0"/>
          <a:ext cy="0" cx="0"/>
          <a:chOff y="0" x="0"/>
          <a:chExt cy="0" cx="0"/>
        </a:xfrm>
      </p:grpSpPr>
      <p:sp>
        <p:nvSpPr>
          <p:cNvPr id="118" name="Shape 118"/>
          <p:cNvSpPr txBox="1"/>
          <p:nvPr/>
        </p:nvSpPr>
        <p:spPr>
          <a:xfrm>
            <a:off y="0" x="0"/>
            <a:ext cy="978899" cx="9144000"/>
          </a:xfrm>
          <a:prstGeom prst="rect">
            <a:avLst/>
          </a:prstGeom>
          <a:noFill/>
          <a:ln>
            <a:noFill/>
          </a:ln>
        </p:spPr>
        <p:txBody>
          <a:bodyPr bIns="91425" rIns="91425" lIns="91425" tIns="91425" anchor="t" anchorCtr="0">
            <a:noAutofit/>
          </a:bodyPr>
          <a:lstStyle/>
          <a:p>
            <a:pPr algn="ctr">
              <a:spcBef>
                <a:spcPts val="0"/>
              </a:spcBef>
              <a:buNone/>
            </a:pPr>
            <a:r>
              <a:rPr u="sng" b="1" sz="6500" lang="fr">
                <a:solidFill>
                  <a:srgbClr val="FF0000"/>
                </a:solidFill>
                <a:latin typeface="Aladin"/>
                <a:ea typeface="Aladin"/>
                <a:cs typeface="Aladin"/>
                <a:sym typeface="Aladin"/>
              </a:rPr>
              <a:t>DEUXIÈME EXTRAIT CHOISI</a:t>
            </a:r>
          </a:p>
        </p:txBody>
      </p:sp>
      <p:sp>
        <p:nvSpPr>
          <p:cNvPr id="119" name="Shape 119"/>
          <p:cNvSpPr txBox="1"/>
          <p:nvPr/>
        </p:nvSpPr>
        <p:spPr>
          <a:xfrm>
            <a:off y="1125900" x="2089800"/>
            <a:ext cy="2443799" cx="4964400"/>
          </a:xfrm>
          <a:prstGeom prst="rect">
            <a:avLst/>
          </a:prstGeom>
          <a:noFill/>
          <a:ln>
            <a:noFill/>
          </a:ln>
        </p:spPr>
        <p:txBody>
          <a:bodyPr bIns="91425" rIns="91425" lIns="91425" tIns="91425" anchor="t" anchorCtr="0">
            <a:noAutofit/>
          </a:bodyPr>
          <a:lstStyle/>
          <a:p>
            <a:pPr algn="ctr" rtl="0" lvl="0">
              <a:spcBef>
                <a:spcPts val="0"/>
              </a:spcBef>
              <a:buClr>
                <a:schemeClr val="dk1"/>
              </a:buClr>
              <a:buSzPct val="52380"/>
              <a:buFont typeface="Arial"/>
              <a:buNone/>
            </a:pPr>
            <a:r>
              <a:rPr sz="2100" lang="fr">
                <a:latin typeface="Amaranth"/>
                <a:ea typeface="Amaranth"/>
                <a:cs typeface="Amaranth"/>
                <a:sym typeface="Amaranth"/>
              </a:rPr>
              <a:t>“Huit ans, petite colombe, qu’ils t’ont assassinée.</a:t>
            </a:r>
          </a:p>
          <a:p>
            <a:pPr algn="ctr" rtl="0" lvl="0">
              <a:spcBef>
                <a:spcPts val="0"/>
              </a:spcBef>
              <a:buClr>
                <a:schemeClr val="dk1"/>
              </a:buClr>
              <a:buSzPct val="52380"/>
              <a:buFont typeface="Arial"/>
              <a:buNone/>
            </a:pPr>
            <a:r>
              <a:rPr sz="2100" lang="fr">
                <a:latin typeface="Amaranth"/>
                <a:ea typeface="Amaranth"/>
                <a:cs typeface="Amaranth"/>
                <a:sym typeface="Amaranth"/>
              </a:rPr>
              <a:t>Huit ans de désespoir, huit ans de dignité.</a:t>
            </a:r>
          </a:p>
          <a:p>
            <a:pPr algn="ctr" rtl="0" lvl="0">
              <a:spcBef>
                <a:spcPts val="0"/>
              </a:spcBef>
              <a:buClr>
                <a:schemeClr val="dk1"/>
              </a:buClr>
              <a:buSzPct val="52380"/>
              <a:buFont typeface="Arial"/>
              <a:buNone/>
            </a:pPr>
            <a:r>
              <a:rPr sz="2100" lang="fr">
                <a:latin typeface="Amaranth"/>
                <a:ea typeface="Amaranth"/>
                <a:cs typeface="Amaranth"/>
                <a:sym typeface="Amaranth"/>
              </a:rPr>
              <a:t>Huit ans, cent ans, mille ans.</a:t>
            </a:r>
          </a:p>
          <a:p>
            <a:pPr algn="ctr" rtl="0" lvl="0">
              <a:spcBef>
                <a:spcPts val="0"/>
              </a:spcBef>
              <a:buClr>
                <a:schemeClr val="dk1"/>
              </a:buClr>
              <a:buSzPct val="52380"/>
              <a:buFont typeface="Arial"/>
              <a:buNone/>
            </a:pPr>
            <a:r>
              <a:rPr sz="2100" lang="fr">
                <a:latin typeface="Amaranth"/>
                <a:ea typeface="Amaranth"/>
                <a:cs typeface="Amaranth"/>
                <a:sym typeface="Amaranth"/>
              </a:rPr>
              <a:t>Mille ans d’impunité.</a:t>
            </a:r>
          </a:p>
          <a:p>
            <a:pPr algn="ctr" rtl="0" lvl="0">
              <a:spcBef>
                <a:spcPts val="0"/>
              </a:spcBef>
              <a:buClr>
                <a:schemeClr val="dk1"/>
              </a:buClr>
              <a:buSzPct val="52380"/>
              <a:buFont typeface="Arial"/>
              <a:buNone/>
            </a:pPr>
            <a:r>
              <a:rPr sz="2100" lang="fr">
                <a:latin typeface="Amaranth"/>
                <a:ea typeface="Amaranth"/>
                <a:cs typeface="Amaranth"/>
                <a:sym typeface="Amaranth"/>
              </a:rPr>
              <a:t>Tu n’as plus de pays que celui de mon coeur.”  </a:t>
            </a:r>
          </a:p>
          <a:p>
            <a:pPr algn="ctr">
              <a:spcBef>
                <a:spcPts val="0"/>
              </a:spcBef>
              <a:buNone/>
            </a:pPr>
            <a:r>
              <a:t/>
            </a:r>
            <a:endParaRPr sz="2100"/>
          </a:p>
        </p:txBody>
      </p:sp>
      <p:sp>
        <p:nvSpPr>
          <p:cNvPr id="120" name="Shape 120"/>
          <p:cNvSpPr txBox="1"/>
          <p:nvPr/>
        </p:nvSpPr>
        <p:spPr>
          <a:xfrm>
            <a:off y="3716700" x="439650"/>
            <a:ext cy="1873200" cx="8264699"/>
          </a:xfrm>
          <a:prstGeom prst="rect">
            <a:avLst/>
          </a:prstGeom>
          <a:noFill/>
          <a:ln>
            <a:noFill/>
          </a:ln>
        </p:spPr>
        <p:txBody>
          <a:bodyPr bIns="91425" rIns="91425" lIns="91425" tIns="91425" anchor="t" anchorCtr="0">
            <a:noAutofit/>
          </a:bodyPr>
          <a:lstStyle/>
          <a:p>
            <a:pPr algn="ctr" rtl="0" lvl="0">
              <a:spcBef>
                <a:spcPts val="0"/>
              </a:spcBef>
              <a:buClr>
                <a:schemeClr val="dk1"/>
              </a:buClr>
              <a:buSzPct val="52380"/>
              <a:buFont typeface="Arial"/>
              <a:buNone/>
            </a:pPr>
            <a:r>
              <a:rPr sz="2100" lang="fr">
                <a:latin typeface="Amaranth"/>
                <a:ea typeface="Amaranth"/>
                <a:cs typeface="Amaranth"/>
                <a:sym typeface="Amaranth"/>
              </a:rPr>
              <a:t>Dans cet extrait aussi nous avons un peu de poésie, de rimes, de répétition ( </a:t>
            </a:r>
            <a:r>
              <a:rPr u="sng" sz="2100" lang="fr">
                <a:solidFill>
                  <a:srgbClr val="6AA84F"/>
                </a:solidFill>
                <a:latin typeface="Amaranth"/>
                <a:ea typeface="Amaranth"/>
                <a:cs typeface="Amaranth"/>
                <a:sym typeface="Amaranth"/>
              </a:rPr>
              <a:t>ex </a:t>
            </a:r>
            <a:r>
              <a:rPr sz="2100" lang="fr">
                <a:latin typeface="Amaranth"/>
                <a:ea typeface="Amaranth"/>
                <a:cs typeface="Amaranth"/>
                <a:sym typeface="Amaranth"/>
              </a:rPr>
              <a:t>: huit ans ). C’est la fin du livre, nous trouvons cela émouvant car la mère dit à sa fille qu’elle sera toujours dans son coeur, dans ce passage nous pouvons ressentir l’amour, la compassion, la complicité qu’il y avait entre Mélina et sa fille Paloma.</a:t>
            </a:r>
          </a:p>
        </p:txBody>
      </p:sp>
      <p:cxnSp>
        <p:nvCxnSpPr>
          <p:cNvPr id="121" name="Shape 121"/>
          <p:cNvCxnSpPr/>
          <p:nvPr/>
        </p:nvCxnSpPr>
        <p:spPr>
          <a:xfrm>
            <a:off y="3716700" x="2045400"/>
            <a:ext cy="0" cx="5053199"/>
          </a:xfrm>
          <a:prstGeom prst="straightConnector1">
            <a:avLst/>
          </a:prstGeom>
          <a:noFill/>
          <a:ln w="38100" cap="flat">
            <a:solidFill>
              <a:srgbClr val="000000"/>
            </a:solidFill>
            <a:prstDash val="lgDash"/>
            <a:round/>
            <a:headEnd w="lg" len="lg" type="none"/>
            <a:tailEnd w="lg" len="lg" type="none"/>
          </a:ln>
        </p:spPr>
      </p:cxn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9"/>
                                        </p:tgtEl>
                                        <p:attrNameLst>
                                          <p:attrName>style.visibility</p:attrName>
                                        </p:attrNameLst>
                                      </p:cBhvr>
                                      <p:to>
                                        <p:strVal val="visible"/>
                                      </p:to>
                                    </p:set>
                                    <p:animEffect transition="in" filter="fade">
                                      <p:cBhvr>
                                        <p:cTn dur="1000"/>
                                        <p:tgtEl>
                                          <p:spTgt spid="119"/>
                                        </p:tgtEl>
                                      </p:cBhvr>
                                    </p:animEffect>
                                  </p:childTnLst>
                                </p:cTn>
                              </p:par>
                              <p:par>
                                <p:cTn presetID="10" fill="hold" presetSubtype="0" presetClass="entr" nodeType="withEffect">
                                  <p:stCondLst>
                                    <p:cond delay="0"/>
                                  </p:stCondLst>
                                  <p:childTnLst>
                                    <p:set>
                                      <p:cBhvr>
                                        <p:cTn dur="1" fill="hold">
                                          <p:stCondLst>
                                            <p:cond delay="0"/>
                                          </p:stCondLst>
                                        </p:cTn>
                                        <p:tgtEl>
                                          <p:spTgt spid="121"/>
                                        </p:tgtEl>
                                        <p:attrNameLst>
                                          <p:attrName>style.visibility</p:attrName>
                                        </p:attrNameLst>
                                      </p:cBhvr>
                                      <p:to>
                                        <p:strVal val="visible"/>
                                      </p:to>
                                    </p:set>
                                    <p:animEffect transition="in" filter="fade">
                                      <p:cBhvr>
                                        <p:cTn dur="1000"/>
                                        <p:tgtEl>
                                          <p:spTgt spid="121"/>
                                        </p:tgtEl>
                                      </p:cBhvr>
                                    </p:animEffect>
                                  </p:childTnLst>
                                </p:cTn>
                              </p:par>
                            </p:childTnLst>
                          </p:cTn>
                        </p:par>
                        <p:par>
                          <p:cTn fill="hold">
                            <p:stCondLst>
                              <p:cond delay="1000"/>
                            </p:stCondLst>
                            <p:childTnLst>
                              <p:par>
                                <p:cTn presetID="10" fill="hold" presetSubtype="0" presetClass="entr" nodeType="afterEffect">
                                  <p:stCondLst>
                                    <p:cond delay="0"/>
                                  </p:stCondLst>
                                  <p:childTnLst>
                                    <p:set>
                                      <p:cBhvr>
                                        <p:cTn dur="1" fill="hold">
                                          <p:stCondLst>
                                            <p:cond delay="0"/>
                                          </p:stCondLst>
                                        </p:cTn>
                                        <p:tgtEl>
                                          <p:spTgt spid="120"/>
                                        </p:tgtEl>
                                        <p:attrNameLst>
                                          <p:attrName>style.visibility</p:attrName>
                                        </p:attrNameLst>
                                      </p:cBhvr>
                                      <p:to>
                                        <p:strVal val="visible"/>
                                      </p:to>
                                    </p:set>
                                    <p:animEffect transition="in" filter="fade">
                                      <p:cBhvr>
                                        <p:cTn dur="1000"/>
                                        <p:tgtEl>
                                          <p:spTgt spid="12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D9EEB"/>
        </a:solidFill>
      </p:bgPr>
    </p:bg>
    <p:spTree>
      <p:nvGrpSpPr>
        <p:cNvPr id="125" name="Shape 125"/>
        <p:cNvGrpSpPr/>
        <p:nvPr/>
      </p:nvGrpSpPr>
      <p:grpSpPr>
        <a:xfrm>
          <a:off y="0" x="0"/>
          <a:ext cy="0" cx="0"/>
          <a:chOff y="0" x="0"/>
          <a:chExt cy="0" cx="0"/>
        </a:xfrm>
      </p:grpSpPr>
      <p:sp>
        <p:nvSpPr>
          <p:cNvPr id="126" name="Shape 126"/>
          <p:cNvSpPr txBox="1"/>
          <p:nvPr>
            <p:ph type="title"/>
          </p:nvPr>
        </p:nvSpPr>
        <p:spPr>
          <a:xfrm>
            <a:off y="0" x="798750"/>
            <a:ext cy="1050300" cx="7546500"/>
          </a:xfrm>
          <a:prstGeom prst="rect">
            <a:avLst/>
          </a:prstGeom>
        </p:spPr>
        <p:txBody>
          <a:bodyPr bIns="91425" rIns="91425" lIns="91425" tIns="91425" anchor="b" anchorCtr="0">
            <a:noAutofit/>
          </a:bodyPr>
          <a:lstStyle/>
          <a:p>
            <a:pPr algn="ctr" rtl="0" lvl="0">
              <a:spcBef>
                <a:spcPts val="0"/>
              </a:spcBef>
              <a:buNone/>
            </a:pPr>
            <a:r>
              <a:rPr sz="6500" lang="fr">
                <a:solidFill>
                  <a:srgbClr val="FF0000"/>
                </a:solidFill>
                <a:latin typeface="Aladin"/>
                <a:ea typeface="Aladin"/>
                <a:cs typeface="Aladin"/>
                <a:sym typeface="Aladin"/>
              </a:rPr>
              <a:t> </a:t>
            </a:r>
            <a:r>
              <a:rPr u="sng" sz="6500" lang="fr">
                <a:solidFill>
                  <a:srgbClr val="FF0000"/>
                </a:solidFill>
                <a:latin typeface="Aladin"/>
                <a:ea typeface="Aladin"/>
                <a:cs typeface="Aladin"/>
                <a:sym typeface="Aladin"/>
              </a:rPr>
              <a:t>OPINION SUR LE LIVRE</a:t>
            </a:r>
          </a:p>
        </p:txBody>
      </p:sp>
      <p:sp>
        <p:nvSpPr>
          <p:cNvPr id="127" name="Shape 127"/>
          <p:cNvSpPr txBox="1"/>
          <p:nvPr/>
        </p:nvSpPr>
        <p:spPr>
          <a:xfrm>
            <a:off y="1256175" x="320250"/>
            <a:ext cy="3740999" cx="8503500"/>
          </a:xfrm>
          <a:prstGeom prst="rect">
            <a:avLst/>
          </a:prstGeom>
          <a:noFill/>
          <a:ln>
            <a:noFill/>
          </a:ln>
        </p:spPr>
        <p:txBody>
          <a:bodyPr bIns="91425" rIns="91425" lIns="91425" tIns="91425" anchor="t" anchorCtr="0">
            <a:noAutofit/>
          </a:bodyPr>
          <a:lstStyle/>
          <a:p>
            <a:pPr algn="ctr" rtl="0" lvl="0" indent="457200" marL="457200">
              <a:spcBef>
                <a:spcPts val="0"/>
              </a:spcBef>
              <a:buClr>
                <a:schemeClr val="dk1"/>
              </a:buClr>
              <a:buSzPct val="45833"/>
              <a:buFont typeface="Arial"/>
              <a:buNone/>
            </a:pPr>
            <a:r>
              <a:rPr sz="2400" lang="fr">
                <a:solidFill>
                  <a:schemeClr val="dk1"/>
                </a:solidFill>
                <a:latin typeface="Amaranth"/>
                <a:ea typeface="Amaranth"/>
                <a:cs typeface="Amaranth"/>
                <a:sym typeface="Amaranth"/>
              </a:rPr>
              <a:t>Nous avons tous aimé ce livre, de part sa forme composée exclusivement de lettres. Le suspense mais également l'amour que la mère porte pour sa fille nous a plut. Mais nous sommes aussi déçus par la fin du roman car nous avons l'impression que Mélina nous a menti pendant tout ce temps. En lisant cette histoire, nous pensions que tout rentrerait dans l'ordre. Néanmoins, nous sommes satisfait par cette fin. Nous trouvons judicieux le fait que Nina prenne la place de sa grand-mère. Cela nous donne l’impression d’être dans un cercle vertueux. </a:t>
            </a:r>
          </a:p>
          <a:p>
            <a:pPr>
              <a:spcBef>
                <a:spcPts val="0"/>
              </a:spcBef>
              <a:buNone/>
            </a:pPr>
            <a:r>
              <a:t/>
            </a:r>
            <a:endParaRP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cond evt="onBegin" delay="0">
                          <p:tn val="2"/>
                        </p:cond>
                      </p:stCondLst>
                      <p:childTnLst>
                        <p:par>
                          <p:cTn fill="hold">
                            <p:stCondLst>
                              <p:cond delay="0"/>
                            </p:stCondLst>
                            <p:childTnLst>
                              <p:par>
                                <p:cTn presetID="10" fill="hold" presetSubtype="0" presetClass="entr" nodeType="afterEffect">
                                  <p:stCondLst>
                                    <p:cond delay="0"/>
                                  </p:stCondLst>
                                  <p:childTnLst>
                                    <p:set>
                                      <p:cBhvr>
                                        <p:cTn dur="1" fill="hold">
                                          <p:stCondLst>
                                            <p:cond delay="0"/>
                                          </p:stCondLst>
                                        </p:cTn>
                                        <p:tgtEl>
                                          <p:spTgt spid="127"/>
                                        </p:tgtEl>
                                        <p:attrNameLst>
                                          <p:attrName>style.visibility</p:attrName>
                                        </p:attrNameLst>
                                      </p:cBhvr>
                                      <p:to>
                                        <p:strVal val="visible"/>
                                      </p:to>
                                    </p:set>
                                    <p:animEffect transition="in" filter="fade">
                                      <p:cBhvr>
                                        <p:cTn dur="1000"/>
                                        <p:tgtEl>
                                          <p:spTgt spid="12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38761D"/>
        </a:solidFill>
      </p:bgPr>
    </p:bg>
    <p:spTree>
      <p:nvGrpSpPr>
        <p:cNvPr id="131" name="Shape 131"/>
        <p:cNvGrpSpPr/>
        <p:nvPr/>
      </p:nvGrpSpPr>
      <p:grpSpPr>
        <a:xfrm>
          <a:off y="0" x="0"/>
          <a:ext cy="0" cx="0"/>
          <a:chOff y="0" x="0"/>
          <a:chExt cy="0" cx="0"/>
        </a:xfrm>
      </p:grpSpPr>
      <p:sp>
        <p:nvSpPr>
          <p:cNvPr id="132" name="Shape 132"/>
          <p:cNvSpPr txBox="1"/>
          <p:nvPr>
            <p:ph type="title"/>
          </p:nvPr>
        </p:nvSpPr>
        <p:spPr>
          <a:xfrm>
            <a:off y="0" x="3010950"/>
            <a:ext cy="1014899" cx="3122099"/>
          </a:xfrm>
          <a:prstGeom prst="rect">
            <a:avLst/>
          </a:prstGeom>
        </p:spPr>
        <p:txBody>
          <a:bodyPr bIns="91425" rIns="91425" lIns="91425" tIns="91425" anchor="b" anchorCtr="0">
            <a:noAutofit/>
          </a:bodyPr>
          <a:lstStyle/>
          <a:p>
            <a:pPr algn="ctr" rtl="0" lvl="0">
              <a:spcBef>
                <a:spcPts val="0"/>
              </a:spcBef>
              <a:buNone/>
            </a:pPr>
            <a:r>
              <a:rPr u="sng" sz="6500" lang="fr">
                <a:solidFill>
                  <a:srgbClr val="FF0000"/>
                </a:solidFill>
                <a:latin typeface="Aladin"/>
                <a:ea typeface="Aladin"/>
                <a:cs typeface="Aladin"/>
                <a:sym typeface="Aladin"/>
              </a:rPr>
              <a:t>LEXIQUE</a:t>
            </a:r>
          </a:p>
        </p:txBody>
      </p:sp>
      <p:sp>
        <p:nvSpPr>
          <p:cNvPr id="133" name="Shape 133"/>
          <p:cNvSpPr txBox="1"/>
          <p:nvPr/>
        </p:nvSpPr>
        <p:spPr>
          <a:xfrm>
            <a:off y="1504575" x="865200"/>
            <a:ext cy="2880900" cx="7413599"/>
          </a:xfrm>
          <a:prstGeom prst="rect">
            <a:avLst/>
          </a:prstGeom>
          <a:noFill/>
          <a:ln>
            <a:noFill/>
          </a:ln>
        </p:spPr>
        <p:txBody>
          <a:bodyPr bIns="91425" rIns="91425" lIns="91425" tIns="91425" anchor="t" anchorCtr="0">
            <a:noAutofit/>
          </a:bodyPr>
          <a:lstStyle/>
          <a:p>
            <a:pPr rtl="0" lvl="0">
              <a:spcBef>
                <a:spcPts val="0"/>
              </a:spcBef>
              <a:buNone/>
            </a:pPr>
            <a:r>
              <a:rPr baseline="30000" sz="3000" lang="fr">
                <a:solidFill>
                  <a:srgbClr val="FF0000"/>
                </a:solidFill>
                <a:latin typeface="Amaranth"/>
                <a:ea typeface="Amaranth"/>
                <a:cs typeface="Amaranth"/>
                <a:sym typeface="Amaranth"/>
              </a:rPr>
              <a:t>*</a:t>
            </a:r>
            <a:r>
              <a:rPr sz="3000" lang="fr">
                <a:solidFill>
                  <a:srgbClr val="FF0000"/>
                </a:solidFill>
                <a:latin typeface="Amaranth"/>
                <a:ea typeface="Amaranth"/>
                <a:cs typeface="Amaranth"/>
                <a:sym typeface="Amaranth"/>
              </a:rPr>
              <a:t>Impunité</a:t>
            </a:r>
            <a:r>
              <a:rPr b="1" sz="3000" lang="fr">
                <a:latin typeface="Amaranth"/>
                <a:ea typeface="Amaranth"/>
                <a:cs typeface="Amaranth"/>
                <a:sym typeface="Amaranth"/>
              </a:rPr>
              <a:t> : </a:t>
            </a:r>
            <a:r>
              <a:rPr sz="3000" lang="fr">
                <a:latin typeface="Amaranth"/>
                <a:ea typeface="Amaranth"/>
                <a:cs typeface="Amaranth"/>
                <a:sym typeface="Amaranth"/>
              </a:rPr>
              <a:t>manque de punition, fait de ne pas risquer de punition.</a:t>
            </a:r>
          </a:p>
          <a:p>
            <a:pPr rtl="0" lvl="0">
              <a:spcBef>
                <a:spcPts val="0"/>
              </a:spcBef>
              <a:buNone/>
            </a:pPr>
            <a:r>
              <a:t/>
            </a:r>
            <a:endParaRPr sz="3000">
              <a:solidFill>
                <a:srgbClr val="FF0000"/>
              </a:solidFill>
              <a:latin typeface="Amaranth"/>
              <a:ea typeface="Amaranth"/>
              <a:cs typeface="Amaranth"/>
              <a:sym typeface="Amaranth"/>
            </a:endParaRPr>
          </a:p>
          <a:p>
            <a:pPr rtl="0" lvl="0">
              <a:spcBef>
                <a:spcPts val="0"/>
              </a:spcBef>
              <a:buNone/>
            </a:pPr>
            <a:r>
              <a:rPr baseline="30000" sz="3000" lang="fr">
                <a:solidFill>
                  <a:srgbClr val="FF0000"/>
                </a:solidFill>
                <a:latin typeface="Amaranth"/>
                <a:ea typeface="Amaranth"/>
                <a:cs typeface="Amaranth"/>
                <a:sym typeface="Amaranth"/>
              </a:rPr>
              <a:t>*</a:t>
            </a:r>
            <a:r>
              <a:rPr sz="3000" lang="fr">
                <a:solidFill>
                  <a:srgbClr val="FF0000"/>
                </a:solidFill>
                <a:latin typeface="Amaranth"/>
                <a:ea typeface="Amaranth"/>
                <a:cs typeface="Amaranth"/>
                <a:sym typeface="Amaranth"/>
              </a:rPr>
              <a:t>Tortionnaire </a:t>
            </a:r>
            <a:r>
              <a:rPr sz="3000" lang="fr">
                <a:latin typeface="Amaranth"/>
                <a:ea typeface="Amaranth"/>
                <a:cs typeface="Amaranth"/>
                <a:sym typeface="Amaranth"/>
              </a:rPr>
              <a:t>: celui ou celle qui torture, qui fait subir une ou des souffrances (physiques ou morales) à quelqu'un.</a:t>
            </a:r>
          </a:p>
        </p:txBody>
      </p:sp>
      <p:cxnSp>
        <p:nvCxnSpPr>
          <p:cNvPr id="134" name="Shape 134"/>
          <p:cNvCxnSpPr/>
          <p:nvPr/>
        </p:nvCxnSpPr>
        <p:spPr>
          <a:xfrm>
            <a:off y="2782475" x="1933350"/>
            <a:ext cy="0" cx="5277299"/>
          </a:xfrm>
          <a:prstGeom prst="straightConnector1">
            <a:avLst/>
          </a:prstGeom>
          <a:noFill/>
          <a:ln w="28575" cap="flat">
            <a:solidFill>
              <a:srgbClr val="FF0000"/>
            </a:solidFill>
            <a:prstDash val="solid"/>
            <a:round/>
            <a:headEnd w="lg" len="lg" type="none"/>
            <a:tailEnd w="lg" len="lg" type="none"/>
          </a:ln>
        </p:spPr>
      </p:cxn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cond evt="onBegin" delay="0">
                          <p:tn val="2"/>
                        </p:cond>
                      </p:stCondLst>
                      <p:childTnLst>
                        <p:par>
                          <p:cTn fill="hold">
                            <p:stCondLst>
                              <p:cond delay="0"/>
                            </p:stCondLst>
                            <p:childTnLst>
                              <p:par>
                                <p:cTn presetID="10" fill="hold" presetSubtype="0" presetClass="entr" nodeType="afterEffect">
                                  <p:stCondLst>
                                    <p:cond delay="0"/>
                                  </p:stCondLst>
                                  <p:childTnLst>
                                    <p:set>
                                      <p:cBhvr>
                                        <p:cTn dur="1" fill="hold">
                                          <p:stCondLst>
                                            <p:cond delay="0"/>
                                          </p:stCondLst>
                                        </p:cTn>
                                        <p:tgtEl>
                                          <p:spTgt spid="133"/>
                                        </p:tgtEl>
                                        <p:attrNameLst>
                                          <p:attrName>style.visibility</p:attrName>
                                        </p:attrNameLst>
                                      </p:cBhvr>
                                      <p:to>
                                        <p:strVal val="visible"/>
                                      </p:to>
                                    </p:set>
                                    <p:animEffect transition="in" filter="fade">
                                      <p:cBhvr>
                                        <p:cTn dur="1000"/>
                                        <p:tgtEl>
                                          <p:spTgt spid="133"/>
                                        </p:tgtEl>
                                      </p:cBhvr>
                                    </p:animEffect>
                                  </p:childTnLst>
                                </p:cTn>
                              </p:par>
                              <p:par>
                                <p:cTn presetID="10" fill="hold" presetSubtype="0" presetClass="entr" nodeType="withEffect">
                                  <p:stCondLst>
                                    <p:cond delay="0"/>
                                  </p:stCondLst>
                                  <p:childTnLst>
                                    <p:set>
                                      <p:cBhvr>
                                        <p:cTn dur="1" fill="hold">
                                          <p:stCondLst>
                                            <p:cond delay="0"/>
                                          </p:stCondLst>
                                        </p:cTn>
                                        <p:tgtEl>
                                          <p:spTgt spid="134"/>
                                        </p:tgtEl>
                                        <p:attrNameLst>
                                          <p:attrName>style.visibility</p:attrName>
                                        </p:attrNameLst>
                                      </p:cBhvr>
                                      <p:to>
                                        <p:strVal val="visible"/>
                                      </p:to>
                                    </p:set>
                                    <p:animEffect transition="in" filter="fade">
                                      <p:cBhvr>
                                        <p:cTn dur="1000"/>
                                        <p:tgtEl>
                                          <p:spTgt spid="1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38" name="Shape 138"/>
        <p:cNvGrpSpPr/>
        <p:nvPr/>
      </p:nvGrpSpPr>
      <p:grpSpPr>
        <a:xfrm>
          <a:off y="0" x="0"/>
          <a:ext cy="0" cx="0"/>
          <a:chOff y="0" x="0"/>
          <a:chExt cy="0" cx="0"/>
        </a:xfrm>
      </p:grpSpPr>
      <p:sp>
        <p:nvSpPr>
          <p:cNvPr id="139" name="Shape 139"/>
          <p:cNvSpPr txBox="1"/>
          <p:nvPr>
            <p:ph type="title"/>
          </p:nvPr>
        </p:nvSpPr>
        <p:spPr>
          <a:xfrm>
            <a:off y="903666" x="2087250"/>
            <a:ext cy="3907800" cx="4969499"/>
          </a:xfrm>
          <a:prstGeom prst="rect">
            <a:avLst/>
          </a:prstGeom>
        </p:spPr>
        <p:txBody>
          <a:bodyPr bIns="91425" rIns="91425" lIns="91425" tIns="91425" anchor="b" anchorCtr="0">
            <a:noAutofit/>
          </a:bodyPr>
          <a:lstStyle/>
          <a:p>
            <a:pPr algn="ctr" rtl="0" lvl="0">
              <a:spcBef>
                <a:spcPts val="0"/>
              </a:spcBef>
              <a:buNone/>
            </a:pPr>
            <a:r>
              <a:rPr sz="25000" lang="fr">
                <a:solidFill>
                  <a:srgbClr val="FFFFFF"/>
                </a:solidFill>
                <a:latin typeface="Fondamento"/>
                <a:ea typeface="Fondamento"/>
                <a:cs typeface="Fondamento"/>
                <a:sym typeface="Fondamento"/>
              </a:rPr>
              <a:t>Fin</a:t>
            </a:r>
          </a:p>
        </p:txBody>
      </p:sp>
      <p:sp>
        <p:nvSpPr>
          <p:cNvPr id="140" name="Shape 140"/>
          <p:cNvSpPr txBox="1"/>
          <p:nvPr/>
        </p:nvSpPr>
        <p:spPr>
          <a:xfrm>
            <a:off y="4414400" x="6840475"/>
            <a:ext cy="1425599" cx="2390999"/>
          </a:xfrm>
          <a:prstGeom prst="rect">
            <a:avLst/>
          </a:prstGeom>
          <a:noFill/>
          <a:ln>
            <a:noFill/>
          </a:ln>
        </p:spPr>
        <p:txBody>
          <a:bodyPr bIns="91425" rIns="91425" lIns="91425" tIns="91425" anchor="t" anchorCtr="0">
            <a:noAutofit/>
          </a:bodyPr>
          <a:lstStyle/>
          <a:p>
            <a:pPr algn="ctr" rtl="0" lvl="0">
              <a:spcBef>
                <a:spcPts val="0"/>
              </a:spcBef>
              <a:buNone/>
            </a:pPr>
            <a:r>
              <a:rPr sz="1800" lang="fr">
                <a:solidFill>
                  <a:srgbClr val="FFFFFF"/>
                </a:solidFill>
                <a:latin typeface="Amaranth"/>
                <a:ea typeface="Amaranth"/>
                <a:cs typeface="Amaranth"/>
                <a:sym typeface="Amaranth"/>
              </a:rPr>
              <a:t>Présentation faite par </a:t>
            </a:r>
          </a:p>
          <a:p>
            <a:pPr algn="ctr" rtl="0" lvl="0">
              <a:spcBef>
                <a:spcPts val="0"/>
              </a:spcBef>
              <a:buNone/>
            </a:pPr>
            <a:r>
              <a:rPr sz="1800" lang="fr">
                <a:solidFill>
                  <a:srgbClr val="FFFFFF"/>
                </a:solidFill>
                <a:latin typeface="Amaranth"/>
                <a:ea typeface="Amaranth"/>
                <a:cs typeface="Amaranth"/>
                <a:sym typeface="Amaranth"/>
              </a:rPr>
              <a:t>ABALIL Sidi-Mohamed </a:t>
            </a:r>
          </a:p>
          <a:p>
            <a:pPr algn="l" rtl="0">
              <a:spcBef>
                <a:spcPts val="0"/>
              </a:spcBef>
              <a:buNone/>
            </a:pPr>
            <a:r>
              <a:rPr sz="1800" lang="fr">
                <a:solidFill>
                  <a:srgbClr val="FFFFFF"/>
                </a:solidFill>
                <a:latin typeface="Amaranth"/>
                <a:ea typeface="Amaranth"/>
                <a:cs typeface="Amaranth"/>
                <a:sym typeface="Amaranth"/>
              </a:rPr>
              <a:t> DINIS Hugo  </a:t>
            </a:r>
          </a:p>
          <a:p>
            <a:pPr algn="l" rtl="0">
              <a:spcBef>
                <a:spcPts val="0"/>
              </a:spcBef>
              <a:buNone/>
            </a:pPr>
            <a:r>
              <a:rPr sz="1800" lang="fr">
                <a:solidFill>
                  <a:srgbClr val="FFFFFF"/>
                </a:solidFill>
                <a:latin typeface="Amaranth"/>
                <a:ea typeface="Amaranth"/>
                <a:cs typeface="Amaranth"/>
                <a:sym typeface="Amaranth"/>
              </a:rPr>
              <a:t> B.Y et  G.J</a:t>
            </a:r>
          </a:p>
          <a:p>
            <a:pPr algn="l" rtl="0" lvl="0">
              <a:spcBef>
                <a:spcPts val="0"/>
              </a:spcBef>
              <a:buNone/>
            </a:pPr>
            <a:r>
              <a:rPr lang="fr">
                <a:solidFill>
                  <a:srgbClr val="FFFFFF"/>
                </a:solidFill>
                <a:latin typeface="Amaranth"/>
                <a:ea typeface="Amaranth"/>
                <a:cs typeface="Amaranth"/>
                <a:sym typeface="Amaranth"/>
              </a:rPr>
              <a:t>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cond evt="onBegin" delay="0">
                          <p:tn val="2"/>
                        </p:cond>
                      </p:stCondLst>
                      <p:childTnLst>
                        <p:par>
                          <p:cTn fill="hold">
                            <p:stCondLst>
                              <p:cond delay="0"/>
                            </p:stCondLst>
                            <p:childTnLst>
                              <p:par>
                                <p:cTn presetID="23" fill="hold" presetSubtype="16" presetClass="entr" nodeType="afterEffect">
                                  <p:stCondLst>
                                    <p:cond delay="0"/>
                                  </p:stCondLst>
                                  <p:childTnLst>
                                    <p:set>
                                      <p:cBhvr>
                                        <p:cTn dur="1" fill="hold">
                                          <p:stCondLst>
                                            <p:cond delay="0"/>
                                          </p:stCondLst>
                                        </p:cTn>
                                        <p:tgtEl>
                                          <p:spTgt spid="140"/>
                                        </p:tgtEl>
                                        <p:attrNameLst>
                                          <p:attrName>style.visibility</p:attrName>
                                        </p:attrNameLst>
                                      </p:cBhvr>
                                      <p:to>
                                        <p:strVal val="visible"/>
                                      </p:to>
                                    </p:set>
                                    <p:anim calcmode="lin" valueType="num">
                                      <p:cBhvr additive="base">
                                        <p:cTn dur="2000"/>
                                        <p:tgtEl>
                                          <p:spTgt spid="140"/>
                                        </p:tgtEl>
                                        <p:attrNameLst>
                                          <p:attrName>ppt_w</p:attrName>
                                        </p:attrNameLst>
                                      </p:cBhvr>
                                      <p:tavLst>
                                        <p:tav tm="0" fmla="">
                                          <p:val>
                                            <p:strVal val="0"/>
                                          </p:val>
                                        </p:tav>
                                        <p:tav tm="100000" fmla="">
                                          <p:val>
                                            <p:strVal val="#ppt_w"/>
                                          </p:val>
                                        </p:tav>
                                      </p:tavLst>
                                    </p:anim>
                                    <p:anim calcmode="lin" valueType="num">
                                      <p:cBhvr additive="base">
                                        <p:cTn dur="2000"/>
                                        <p:tgtEl>
                                          <p:spTgt spid="140"/>
                                        </p:tgtEl>
                                        <p:attrNameLst>
                                          <p:attrName>ppt_h</p:attrName>
                                        </p:attrNameLst>
                                      </p:cBhvr>
                                      <p:tavLst>
                                        <p:tav tm="0" fmla="">
                                          <p:val>
                                            <p:strVal val="0"/>
                                          </p:val>
                                        </p:tav>
                                        <p:tav tm="100000" fmla="">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1C232"/>
        </a:solidFill>
      </p:bgPr>
    </p:bg>
    <p:spTree>
      <p:nvGrpSpPr>
        <p:cNvPr id="33" name="Shape 33"/>
        <p:cNvGrpSpPr/>
        <p:nvPr/>
      </p:nvGrpSpPr>
      <p:grpSpPr>
        <a:xfrm>
          <a:off y="0" x="0"/>
          <a:ext cy="0" cx="0"/>
          <a:chOff y="0" x="0"/>
          <a:chExt cy="0" cx="0"/>
        </a:xfrm>
      </p:grpSpPr>
      <p:sp>
        <p:nvSpPr>
          <p:cNvPr id="34" name="Shape 34"/>
          <p:cNvSpPr txBox="1"/>
          <p:nvPr>
            <p:ph type="title"/>
          </p:nvPr>
        </p:nvSpPr>
        <p:spPr>
          <a:xfrm>
            <a:off y="0" x="1085400"/>
            <a:ext cy="880799" cx="6973199"/>
          </a:xfrm>
          <a:prstGeom prst="rect">
            <a:avLst/>
          </a:prstGeom>
        </p:spPr>
        <p:txBody>
          <a:bodyPr bIns="91425" rIns="91425" lIns="91425" tIns="91425" anchor="b" anchorCtr="0">
            <a:noAutofit/>
          </a:bodyPr>
          <a:lstStyle/>
          <a:p>
            <a:pPr algn="ctr">
              <a:spcBef>
                <a:spcPts val="0"/>
              </a:spcBef>
              <a:buNone/>
            </a:pPr>
            <a:r>
              <a:rPr u="sng" sz="4800" lang="fr">
                <a:solidFill>
                  <a:srgbClr val="FF0000"/>
                </a:solidFill>
                <a:latin typeface="Aladin"/>
                <a:ea typeface="Aladin"/>
                <a:cs typeface="Aladin"/>
                <a:sym typeface="Aladin"/>
              </a:rPr>
              <a:t>PRÉSENTATION DU LIVRE</a:t>
            </a:r>
          </a:p>
        </p:txBody>
      </p:sp>
      <p:pic>
        <p:nvPicPr>
          <p:cNvPr id="35" name="Shape 35"/>
          <p:cNvPicPr preferRelativeResize="0"/>
          <p:nvPr/>
        </p:nvPicPr>
        <p:blipFill>
          <a:blip r:embed="rId3">
            <a:alphaModFix/>
          </a:blip>
          <a:stretch>
            <a:fillRect/>
          </a:stretch>
        </p:blipFill>
        <p:spPr>
          <a:xfrm>
            <a:off y="907458" x="3338962"/>
            <a:ext cy="3510053" cx="2466064"/>
          </a:xfrm>
          <a:prstGeom prst="rect">
            <a:avLst/>
          </a:prstGeom>
          <a:noFill/>
          <a:ln>
            <a:noFill/>
          </a:ln>
        </p:spPr>
      </p:pic>
      <p:cxnSp>
        <p:nvCxnSpPr>
          <p:cNvPr id="36" name="Shape 36"/>
          <p:cNvCxnSpPr>
            <a:stCxn id="37" idx="0"/>
          </p:cNvCxnSpPr>
          <p:nvPr/>
        </p:nvCxnSpPr>
        <p:spPr>
          <a:xfrm rot="10800000" flipH="1">
            <a:off y="1730233" x="1510725"/>
            <a:ext cy="845100" cx="2253000"/>
          </a:xfrm>
          <a:prstGeom prst="straightConnector1">
            <a:avLst/>
          </a:prstGeom>
          <a:noFill/>
          <a:ln w="28575" cap="flat">
            <a:solidFill>
              <a:srgbClr val="000000"/>
            </a:solidFill>
            <a:prstDash val="solid"/>
            <a:round/>
            <a:headEnd w="lg" len="lg" type="none"/>
            <a:tailEnd w="lg" len="lg" type="triangle"/>
          </a:ln>
        </p:spPr>
      </p:cxnSp>
      <p:sp>
        <p:nvSpPr>
          <p:cNvPr id="37" name="Shape 37"/>
          <p:cNvSpPr txBox="1"/>
          <p:nvPr/>
        </p:nvSpPr>
        <p:spPr>
          <a:xfrm>
            <a:off y="2575333" x="222825"/>
            <a:ext cy="564299" cx="2575800"/>
          </a:xfrm>
          <a:prstGeom prst="rect">
            <a:avLst/>
          </a:prstGeom>
          <a:noFill/>
          <a:ln>
            <a:noFill/>
          </a:ln>
        </p:spPr>
        <p:txBody>
          <a:bodyPr bIns="91425" rIns="91425" lIns="91425" tIns="91425" anchor="t" anchorCtr="0">
            <a:noAutofit/>
          </a:bodyPr>
          <a:lstStyle/>
          <a:p>
            <a:pPr rtl="0" lvl="0">
              <a:spcBef>
                <a:spcPts val="0"/>
              </a:spcBef>
              <a:buNone/>
            </a:pPr>
            <a:r>
              <a:rPr b="1" sz="3000" lang="fr">
                <a:latin typeface="Aladin"/>
                <a:ea typeface="Aladin"/>
                <a:cs typeface="Aladin"/>
                <a:sym typeface="Aladin"/>
              </a:rPr>
              <a:t>TITRE DU LIVRE</a:t>
            </a:r>
          </a:p>
        </p:txBody>
      </p:sp>
      <p:cxnSp>
        <p:nvCxnSpPr>
          <p:cNvPr id="38" name="Shape 38"/>
          <p:cNvCxnSpPr>
            <a:stCxn id="39" idx="0"/>
          </p:cNvCxnSpPr>
          <p:nvPr/>
        </p:nvCxnSpPr>
        <p:spPr>
          <a:xfrm rot="10800000">
            <a:off y="1271488" x="5167799"/>
            <a:ext cy="1301400" cx="2666100"/>
          </a:xfrm>
          <a:prstGeom prst="straightConnector1">
            <a:avLst/>
          </a:prstGeom>
          <a:noFill/>
          <a:ln w="28575" cap="flat">
            <a:solidFill>
              <a:srgbClr val="000000"/>
            </a:solidFill>
            <a:prstDash val="solid"/>
            <a:round/>
            <a:headEnd w="lg" len="lg" type="none"/>
            <a:tailEnd w="lg" len="lg" type="triangle"/>
          </a:ln>
        </p:spPr>
      </p:cxnSp>
      <p:sp>
        <p:nvSpPr>
          <p:cNvPr id="39" name="Shape 39"/>
          <p:cNvSpPr txBox="1"/>
          <p:nvPr/>
        </p:nvSpPr>
        <p:spPr>
          <a:xfrm>
            <a:off y="2572888" x="6568350"/>
            <a:ext cy="1068299" cx="2531099"/>
          </a:xfrm>
          <a:prstGeom prst="rect">
            <a:avLst/>
          </a:prstGeom>
          <a:noFill/>
          <a:ln>
            <a:noFill/>
          </a:ln>
        </p:spPr>
        <p:txBody>
          <a:bodyPr bIns="91425" rIns="91425" lIns="91425" tIns="91425" anchor="t" anchorCtr="0">
            <a:noAutofit/>
          </a:bodyPr>
          <a:lstStyle/>
          <a:p>
            <a:pPr algn="ctr" rtl="0" lvl="0">
              <a:spcBef>
                <a:spcPts val="0"/>
              </a:spcBef>
              <a:buNone/>
            </a:pPr>
            <a:r>
              <a:rPr b="1" sz="3000" lang="fr">
                <a:latin typeface="Aladin"/>
                <a:ea typeface="Aladin"/>
                <a:cs typeface="Aladin"/>
                <a:sym typeface="Aladin"/>
              </a:rPr>
              <a:t>AUTEUR DU LIVRE</a:t>
            </a:r>
          </a:p>
        </p:txBody>
      </p:sp>
      <p:pic>
        <p:nvPicPr>
          <p:cNvPr id="40" name="Shape 40"/>
          <p:cNvPicPr preferRelativeResize="0"/>
          <p:nvPr/>
        </p:nvPicPr>
        <p:blipFill rotWithShape="1">
          <a:blip r:embed="rId4">
            <a:alphaModFix/>
          </a:blip>
          <a:srcRect t="4195" b="4204" r="6514" l="6514"/>
          <a:stretch/>
        </p:blipFill>
        <p:spPr>
          <a:xfrm>
            <a:off y="3641200" x="7197100"/>
            <a:ext cy="1944074" cx="1273599"/>
          </a:xfrm>
          <a:prstGeom prst="rect">
            <a:avLst/>
          </a:prstGeom>
          <a:noFill/>
          <a:ln>
            <a:noFill/>
          </a:ln>
        </p:spPr>
      </p:pic>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2" fill="hold" presetSubtype="8" presetClass="entr" nodeType="clickEffect">
                                  <p:stCondLst>
                                    <p:cond delay="0"/>
                                  </p:stCondLst>
                                  <p:childTnLst>
                                    <p:set>
                                      <p:cBhvr>
                                        <p:cTn dur="1" fill="hold">
                                          <p:stCondLst>
                                            <p:cond delay="0"/>
                                          </p:stCondLst>
                                        </p:cTn>
                                        <p:tgtEl>
                                          <p:spTgt spid="36"/>
                                        </p:tgtEl>
                                        <p:attrNameLst>
                                          <p:attrName>style.visibility</p:attrName>
                                        </p:attrNameLst>
                                      </p:cBhvr>
                                      <p:to>
                                        <p:strVal val="visible"/>
                                      </p:to>
                                    </p:set>
                                    <p:anim calcmode="lin" valueType="num">
                                      <p:cBhvr additive="base">
                                        <p:cTn dur="1000"/>
                                        <p:tgtEl>
                                          <p:spTgt spid="36"/>
                                        </p:tgtEl>
                                        <p:attrNameLst>
                                          <p:attrName>ppt_x</p:attrName>
                                        </p:attrNameLst>
                                      </p:cBhvr>
                                      <p:tavLst>
                                        <p:tav tm="0" fmla="">
                                          <p:val>
                                            <p:strVal val="#ppt_x-1"/>
                                          </p:val>
                                        </p:tav>
                                        <p:tav tm="100000" fmla="">
                                          <p:val>
                                            <p:strVal val="#ppt_x"/>
                                          </p:val>
                                        </p:tav>
                                      </p:tavLst>
                                    </p:anim>
                                  </p:childTnLst>
                                </p:cTn>
                              </p:par>
                              <p:par>
                                <p:cTn presetID="2" fill="hold" presetSubtype="8" presetClass="entr" nodeType="withEffect">
                                  <p:stCondLst>
                                    <p:cond delay="0"/>
                                  </p:stCondLst>
                                  <p:childTnLst>
                                    <p:set>
                                      <p:cBhvr>
                                        <p:cTn dur="1" fill="hold">
                                          <p:stCondLst>
                                            <p:cond delay="0"/>
                                          </p:stCondLst>
                                        </p:cTn>
                                        <p:tgtEl>
                                          <p:spTgt spid="37"/>
                                        </p:tgtEl>
                                        <p:attrNameLst>
                                          <p:attrName>style.visibility</p:attrName>
                                        </p:attrNameLst>
                                      </p:cBhvr>
                                      <p:to>
                                        <p:strVal val="visible"/>
                                      </p:to>
                                    </p:set>
                                    <p:anim calcmode="lin" valueType="num">
                                      <p:cBhvr additive="base">
                                        <p:cTn dur="1000"/>
                                        <p:tgtEl>
                                          <p:spTgt spid="37"/>
                                        </p:tgtEl>
                                        <p:attrNameLst>
                                          <p:attrName>ppt_x</p:attrName>
                                        </p:attrNameLst>
                                      </p:cBhvr>
                                      <p:tavLst>
                                        <p:tav tm="0" fmla="">
                                          <p:val>
                                            <p:strVal val="#ppt_x-1"/>
                                          </p:val>
                                        </p:tav>
                                        <p:tav tm="100000" fmla="">
                                          <p:val>
                                            <p:strVal val="#ppt_x"/>
                                          </p:val>
                                        </p:tav>
                                      </p:tavLst>
                                    </p:anim>
                                  </p:childTnLst>
                                </p:cTn>
                              </p:par>
                              <p:par>
                                <p:cTn presetID="2" fill="hold" presetSubtype="8" presetClass="entr" nodeType="withEffect">
                                  <p:stCondLst>
                                    <p:cond delay="0"/>
                                  </p:stCondLst>
                                  <p:childTnLst>
                                    <p:set>
                                      <p:cBhvr>
                                        <p:cTn dur="1" fill="hold">
                                          <p:stCondLst>
                                            <p:cond delay="0"/>
                                          </p:stCondLst>
                                        </p:cTn>
                                        <p:tgtEl>
                                          <p:spTgt spid="38"/>
                                        </p:tgtEl>
                                        <p:attrNameLst>
                                          <p:attrName>style.visibility</p:attrName>
                                        </p:attrNameLst>
                                      </p:cBhvr>
                                      <p:to>
                                        <p:strVal val="visible"/>
                                      </p:to>
                                    </p:set>
                                    <p:anim calcmode="lin" valueType="num">
                                      <p:cBhvr additive="base">
                                        <p:cTn dur="1000"/>
                                        <p:tgtEl>
                                          <p:spTgt spid="38"/>
                                        </p:tgtEl>
                                        <p:attrNameLst>
                                          <p:attrName>ppt_x</p:attrName>
                                        </p:attrNameLst>
                                      </p:cBhvr>
                                      <p:tavLst>
                                        <p:tav tm="0" fmla="">
                                          <p:val>
                                            <p:strVal val="#ppt_x-1"/>
                                          </p:val>
                                        </p:tav>
                                        <p:tav tm="100000" fmla="">
                                          <p:val>
                                            <p:strVal val="#ppt_x"/>
                                          </p:val>
                                        </p:tav>
                                      </p:tavLst>
                                    </p:anim>
                                  </p:childTnLst>
                                </p:cTn>
                              </p:par>
                              <p:par>
                                <p:cTn presetID="2" fill="hold" presetSubtype="8" presetClass="entr" nodeType="withEffect">
                                  <p:stCondLst>
                                    <p:cond delay="0"/>
                                  </p:stCondLst>
                                  <p:childTnLst>
                                    <p:set>
                                      <p:cBhvr>
                                        <p:cTn dur="1" fill="hold">
                                          <p:stCondLst>
                                            <p:cond delay="0"/>
                                          </p:stCondLst>
                                        </p:cTn>
                                        <p:tgtEl>
                                          <p:spTgt spid="39"/>
                                        </p:tgtEl>
                                        <p:attrNameLst>
                                          <p:attrName>style.visibility</p:attrName>
                                        </p:attrNameLst>
                                      </p:cBhvr>
                                      <p:to>
                                        <p:strVal val="visible"/>
                                      </p:to>
                                    </p:set>
                                    <p:anim calcmode="lin" valueType="num">
                                      <p:cBhvr additive="base">
                                        <p:cTn dur="1000"/>
                                        <p:tgtEl>
                                          <p:spTgt spid="39"/>
                                        </p:tgtEl>
                                        <p:attrNameLst>
                                          <p:attrName>ppt_x</p:attrName>
                                        </p:attrNameLst>
                                      </p:cBhvr>
                                      <p:tavLst>
                                        <p:tav tm="0" fmla="">
                                          <p:val>
                                            <p:strVal val="#ppt_x-1"/>
                                          </p:val>
                                        </p:tav>
                                        <p:tav tm="100000" fmla="">
                                          <p:val>
                                            <p:strVal val="#ppt_x"/>
                                          </p:val>
                                        </p:tav>
                                      </p:tavLst>
                                    </p:anim>
                                  </p:childTnLst>
                                </p:cTn>
                              </p:par>
                            </p:childTnLst>
                          </p:cTn>
                        </p:par>
                        <p:par>
                          <p:cTn fill="hold">
                            <p:stCondLst>
                              <p:cond delay="1000"/>
                            </p:stCondLst>
                            <p:childTnLst>
                              <p:par>
                                <p:cTn presetID="10" fill="hold" presetSubtype="0" presetClass="entr"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1000"/>
                                        <p:tgtEl>
                                          <p:spTgt spid="4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3"/>
        </a:solidFill>
      </p:bgPr>
    </p:bg>
    <p:spTree>
      <p:nvGrpSpPr>
        <p:cNvPr id="44" name="Shape 44"/>
        <p:cNvGrpSpPr/>
        <p:nvPr/>
      </p:nvGrpSpPr>
      <p:grpSpPr>
        <a:xfrm>
          <a:off y="0" x="0"/>
          <a:ext cy="0" cx="0"/>
          <a:chOff y="0" x="0"/>
          <a:chExt cy="0" cx="0"/>
        </a:xfrm>
      </p:grpSpPr>
      <p:sp>
        <p:nvSpPr>
          <p:cNvPr id="45" name="Shape 45"/>
          <p:cNvSpPr txBox="1"/>
          <p:nvPr>
            <p:ph type="title"/>
          </p:nvPr>
        </p:nvSpPr>
        <p:spPr>
          <a:xfrm rot="338">
            <a:off y="138471" x="78"/>
            <a:ext cy="1043099" cx="9144000"/>
          </a:xfrm>
          <a:prstGeom prst="rect">
            <a:avLst/>
          </a:prstGeom>
        </p:spPr>
        <p:txBody>
          <a:bodyPr bIns="91425" rIns="91425" lIns="91425" tIns="91425" anchor="b" anchorCtr="0">
            <a:noAutofit/>
          </a:bodyPr>
          <a:lstStyle/>
          <a:p>
            <a:pPr algn="ctr">
              <a:spcBef>
                <a:spcPts val="0"/>
              </a:spcBef>
              <a:buNone/>
            </a:pPr>
            <a:r>
              <a:rPr u="sng" sz="6500" lang="fr">
                <a:solidFill>
                  <a:srgbClr val="FF0000"/>
                </a:solidFill>
                <a:latin typeface="Aladin"/>
                <a:ea typeface="Aladin"/>
                <a:cs typeface="Aladin"/>
                <a:sym typeface="Aladin"/>
              </a:rPr>
              <a:t>BIOGRAPHIE DE L’AUTEUR</a:t>
            </a:r>
          </a:p>
        </p:txBody>
      </p:sp>
      <p:sp>
        <p:nvSpPr>
          <p:cNvPr id="46" name="Shape 46"/>
          <p:cNvSpPr txBox="1"/>
          <p:nvPr/>
        </p:nvSpPr>
        <p:spPr>
          <a:xfrm>
            <a:off y="1182027" x="240450"/>
            <a:ext cy="4150199" cx="8663100"/>
          </a:xfrm>
          <a:prstGeom prst="rect">
            <a:avLst/>
          </a:prstGeom>
          <a:noFill/>
          <a:ln>
            <a:noFill/>
          </a:ln>
        </p:spPr>
        <p:txBody>
          <a:bodyPr bIns="91425" rIns="91425" lIns="91425" tIns="91425" anchor="t" anchorCtr="0">
            <a:noAutofit/>
          </a:bodyPr>
          <a:lstStyle/>
          <a:p>
            <a:pPr algn="ctr" indent="457200">
              <a:spcBef>
                <a:spcPts val="0"/>
              </a:spcBef>
              <a:buNone/>
            </a:pPr>
            <a:r>
              <a:rPr sz="3000" lang="fr">
                <a:latin typeface="Amaranth"/>
                <a:ea typeface="Amaranth"/>
                <a:cs typeface="Amaranth"/>
                <a:sym typeface="Amaranth"/>
              </a:rPr>
              <a:t>Véronique Massenot, est née en 1970. Fille de parents professeurs de lettres. Elle grandit parmi livres et pinceaux. Avide d’aventure, elle part avec sa tante pour l’Amérique. Et contracte le “virus de la bougeotte”. À dix-huit ans, elle entreprend des études d’histoire de l'art et d’archéologie. </a:t>
            </a:r>
            <a:r>
              <a:rPr sz="3000" lang="fr">
                <a:solidFill>
                  <a:schemeClr val="dk1"/>
                </a:solidFill>
                <a:latin typeface="Amaranth"/>
                <a:ea typeface="Amaranth"/>
                <a:cs typeface="Amaranth"/>
                <a:sym typeface="Amaranth"/>
              </a:rPr>
              <a:t>À vingt cinq ans elle écrit son premier roman </a:t>
            </a:r>
            <a:r>
              <a:rPr u="sng" sz="3000" lang="fr">
                <a:solidFill>
                  <a:schemeClr val="dk1"/>
                </a:solidFill>
                <a:latin typeface="Amaranth"/>
                <a:ea typeface="Amaranth"/>
                <a:cs typeface="Amaranth"/>
                <a:sym typeface="Amaranth"/>
              </a:rPr>
              <a:t>LETTRES À UNE DISPARUE</a:t>
            </a:r>
            <a:r>
              <a:rPr sz="3000" lang="fr">
                <a:solidFill>
                  <a:schemeClr val="dk1"/>
                </a:solidFill>
                <a:latin typeface="Amaranth"/>
                <a:ea typeface="Amaranth"/>
                <a:cs typeface="Amaranth"/>
                <a:sym typeface="Amaranth"/>
              </a:rPr>
              <a:t> qui fait un succès.</a:t>
            </a:r>
            <a:r>
              <a:rPr sz="3000" lang="fr">
                <a:latin typeface="Amaranth"/>
                <a:ea typeface="Amaranth"/>
                <a:cs typeface="Amaranth"/>
                <a:sym typeface="Amaranth"/>
              </a:rPr>
              <a:t>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6"/>
                                        </p:tgtEl>
                                        <p:attrNameLst>
                                          <p:attrName>style.visibility</p:attrName>
                                        </p:attrNameLst>
                                      </p:cBhvr>
                                      <p:to>
                                        <p:strVal val="visible"/>
                                      </p:to>
                                    </p:set>
                                    <p:animEffect transition="in" filter="fade">
                                      <p:cBhvr>
                                        <p:cTn dur="1000"/>
                                        <p:tgtEl>
                                          <p:spTgt spid="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4"/>
        </a:solidFill>
      </p:bgPr>
    </p:bg>
    <p:spTree>
      <p:nvGrpSpPr>
        <p:cNvPr id="50" name="Shape 50"/>
        <p:cNvGrpSpPr/>
        <p:nvPr/>
      </p:nvGrpSpPr>
      <p:grpSpPr>
        <a:xfrm>
          <a:off y="0" x="0"/>
          <a:ext cy="0" cx="0"/>
          <a:chOff y="0" x="0"/>
          <a:chExt cy="0" cx="0"/>
        </a:xfrm>
      </p:grpSpPr>
      <p:sp>
        <p:nvSpPr>
          <p:cNvPr id="51" name="Shape 51"/>
          <p:cNvSpPr txBox="1"/>
          <p:nvPr>
            <p:ph type="title"/>
          </p:nvPr>
        </p:nvSpPr>
        <p:spPr>
          <a:xfrm>
            <a:off y="0" x="457200"/>
            <a:ext cy="888000" cx="8229600"/>
          </a:xfrm>
          <a:prstGeom prst="rect">
            <a:avLst/>
          </a:prstGeom>
        </p:spPr>
        <p:txBody>
          <a:bodyPr bIns="91425" rIns="91425" lIns="91425" tIns="91425" anchor="ctr" anchorCtr="0">
            <a:noAutofit/>
          </a:bodyPr>
          <a:lstStyle/>
          <a:p>
            <a:pPr algn="ctr">
              <a:spcBef>
                <a:spcPts val="0"/>
              </a:spcBef>
              <a:buNone/>
            </a:pPr>
            <a:r>
              <a:rPr u="sng" sz="6500" lang="fr">
                <a:solidFill>
                  <a:srgbClr val="FF0000"/>
                </a:solidFill>
                <a:latin typeface="Aladin"/>
                <a:ea typeface="Aladin"/>
                <a:cs typeface="Aladin"/>
                <a:sym typeface="Aladin"/>
              </a:rPr>
              <a:t>L’INTRIGUE</a:t>
            </a:r>
          </a:p>
        </p:txBody>
      </p:sp>
      <p:sp>
        <p:nvSpPr>
          <p:cNvPr id="52" name="Shape 52"/>
          <p:cNvSpPr txBox="1"/>
          <p:nvPr/>
        </p:nvSpPr>
        <p:spPr>
          <a:xfrm>
            <a:off y="1450725" x="547350"/>
            <a:ext cy="3513900" cx="8049299"/>
          </a:xfrm>
          <a:prstGeom prst="rect">
            <a:avLst/>
          </a:prstGeom>
          <a:noFill/>
          <a:ln>
            <a:noFill/>
          </a:ln>
        </p:spPr>
        <p:txBody>
          <a:bodyPr bIns="91425" rIns="91425" lIns="91425" tIns="91425" anchor="b" anchorCtr="0">
            <a:noAutofit/>
          </a:bodyPr>
          <a:lstStyle/>
          <a:p>
            <a:pPr algn="ctr" rtl="0" lvl="0">
              <a:spcBef>
                <a:spcPts val="0"/>
              </a:spcBef>
              <a:buClr>
                <a:schemeClr val="dk1"/>
              </a:buClr>
              <a:buSzPct val="36666"/>
              <a:buFont typeface="Arial"/>
              <a:buNone/>
            </a:pPr>
            <a:r>
              <a:rPr sz="3000" lang="fr">
                <a:latin typeface="Amaranth"/>
                <a:ea typeface="Amaranth"/>
                <a:cs typeface="Amaranth"/>
                <a:sym typeface="Amaranth"/>
              </a:rPr>
              <a:t>Mélina, est une mère accablée par la disparition de Paloma, de son gendre et de sa fille Nina depuis que son pays (probablement l'Argentine) est soumis à la dictature. C’est un roman épistolaire où Melina n’obtient aucune réponse. Cette correspondance est fictive puisqu’elle n'a pas de réel destinataire. </a:t>
            </a:r>
          </a:p>
          <a:p>
            <a:pPr algn="ctr">
              <a:spcBef>
                <a:spcPts val="0"/>
              </a:spcBef>
              <a:buNone/>
            </a:pPr>
            <a:r>
              <a:t/>
            </a:r>
            <a:endParaRPr>
              <a:solidFill>
                <a:srgbClr val="F3F3F3"/>
              </a:solidFill>
            </a:endParaRP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52">
                                            <p:txEl>
                                              <p:pRg st="0" end="0"/>
                                            </p:txEl>
                                          </p:spTgt>
                                        </p:tgtEl>
                                        <p:attrNameLst>
                                          <p:attrName>style.visibility</p:attrName>
                                        </p:attrNameLst>
                                      </p:cBhvr>
                                      <p:to>
                                        <p:strVal val="visible"/>
                                      </p:to>
                                    </p:set>
                                    <p:animEffect transition="in" filter="fade">
                                      <p:cBhvr>
                                        <p:cTn dur="1000"/>
                                        <p:tgtEl>
                                          <p:spTgt spid="52">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52">
                                            <p:txEl>
                                              <p:pRg st="1" end="1"/>
                                            </p:txEl>
                                          </p:spTgt>
                                        </p:tgtEl>
                                        <p:attrNameLst>
                                          <p:attrName>style.visibility</p:attrName>
                                        </p:attrNameLst>
                                      </p:cBhvr>
                                      <p:to>
                                        <p:strVal val="visible"/>
                                      </p:to>
                                    </p:set>
                                    <p:animEffect transition="in" filter="fade">
                                      <p:cBhvr>
                                        <p:cTn dur="1000"/>
                                        <p:tgtEl>
                                          <p:spTgt spid="52">
                                            <p:txEl>
                                              <p:pRg st="1" end="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1C232"/>
        </a:solidFill>
      </p:bgPr>
    </p:bg>
    <p:spTree>
      <p:nvGrpSpPr>
        <p:cNvPr id="56" name="Shape 56"/>
        <p:cNvGrpSpPr/>
        <p:nvPr/>
      </p:nvGrpSpPr>
      <p:grpSpPr>
        <a:xfrm>
          <a:off y="0" x="0"/>
          <a:ext cy="0" cx="0"/>
          <a:chOff y="0" x="0"/>
          <a:chExt cy="0" cx="0"/>
        </a:xfrm>
      </p:grpSpPr>
      <p:sp>
        <p:nvSpPr>
          <p:cNvPr id="57" name="Shape 57"/>
          <p:cNvSpPr txBox="1"/>
          <p:nvPr>
            <p:ph type="title"/>
          </p:nvPr>
        </p:nvSpPr>
        <p:spPr>
          <a:xfrm>
            <a:off y="125050" x="1351350"/>
            <a:ext cy="952800" cx="6441299"/>
          </a:xfrm>
          <a:prstGeom prst="rect">
            <a:avLst/>
          </a:prstGeom>
        </p:spPr>
        <p:txBody>
          <a:bodyPr bIns="91425" rIns="91425" lIns="91425" tIns="91425" anchor="b" anchorCtr="0">
            <a:noAutofit/>
          </a:bodyPr>
          <a:lstStyle/>
          <a:p>
            <a:pPr>
              <a:spcBef>
                <a:spcPts val="0"/>
              </a:spcBef>
              <a:buNone/>
            </a:pPr>
            <a:r>
              <a:rPr u="sng" sz="6500" lang="fr">
                <a:solidFill>
                  <a:srgbClr val="FF0000"/>
                </a:solidFill>
                <a:latin typeface="Aladin"/>
                <a:ea typeface="Aladin"/>
                <a:cs typeface="Aladin"/>
                <a:sym typeface="Aladin"/>
              </a:rPr>
              <a:t>LES PERSONNAGES</a:t>
            </a:r>
          </a:p>
        </p:txBody>
      </p:sp>
      <p:sp>
        <p:nvSpPr>
          <p:cNvPr id="58" name="Shape 58"/>
          <p:cNvSpPr txBox="1"/>
          <p:nvPr/>
        </p:nvSpPr>
        <p:spPr>
          <a:xfrm>
            <a:off y="1298350" x="630900"/>
            <a:ext cy="3368399" cx="7882199"/>
          </a:xfrm>
          <a:prstGeom prst="rect">
            <a:avLst/>
          </a:prstGeom>
          <a:noFill/>
          <a:ln>
            <a:noFill/>
          </a:ln>
        </p:spPr>
        <p:txBody>
          <a:bodyPr bIns="91425" rIns="91425" lIns="91425" tIns="91425" anchor="t" anchorCtr="0">
            <a:noAutofit/>
          </a:bodyPr>
          <a:lstStyle/>
          <a:p>
            <a:pPr algn="ctr">
              <a:spcBef>
                <a:spcPts val="0"/>
              </a:spcBef>
              <a:buNone/>
            </a:pPr>
            <a:r>
              <a:rPr sz="3000" lang="fr">
                <a:latin typeface="Amaranth"/>
                <a:ea typeface="Amaranth"/>
                <a:cs typeface="Amaranth"/>
                <a:sym typeface="Amaranth"/>
              </a:rPr>
              <a:t>Dans cette histoire, les personnages principaux sont: Mélina, qui est la mère de Paloma. Paloma, qui est la mère de Nina. Et Nina qui est la fille de Paloma. Les personnages secondaires sont : </a:t>
            </a:r>
            <a:r>
              <a:rPr sz="3000" lang="fr">
                <a:solidFill>
                  <a:schemeClr val="dk1"/>
                </a:solidFill>
                <a:latin typeface="Amaranth"/>
                <a:ea typeface="Amaranth"/>
                <a:cs typeface="Amaranth"/>
                <a:sym typeface="Amaranth"/>
              </a:rPr>
              <a:t>Stella, Leïla, Luis, Maria, Pablo, Rosita, Manuel, Guille, Juan et le vieux libraire.</a:t>
            </a:r>
            <a:r>
              <a:rPr sz="3000" lang="fr">
                <a:latin typeface="Amaranth"/>
                <a:ea typeface="Amaranth"/>
                <a:cs typeface="Amaranth"/>
                <a:sym typeface="Amaranth"/>
              </a:rPr>
              <a:t>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58"/>
                                        </p:tgtEl>
                                        <p:attrNameLst>
                                          <p:attrName>style.visibility</p:attrName>
                                        </p:attrNameLst>
                                      </p:cBhvr>
                                      <p:to>
                                        <p:strVal val="visible"/>
                                      </p:to>
                                    </p:set>
                                    <p:animEffect transition="in" filter="fade">
                                      <p:cBhvr>
                                        <p:cTn dur="1000"/>
                                        <p:tgtEl>
                                          <p:spTgt spid="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2"/>
        </a:solidFill>
      </p:bgPr>
    </p:bg>
    <p:spTree>
      <p:nvGrpSpPr>
        <p:cNvPr id="62" name="Shape 62"/>
        <p:cNvGrpSpPr/>
        <p:nvPr/>
      </p:nvGrpSpPr>
      <p:grpSpPr>
        <a:xfrm>
          <a:off y="0" x="0"/>
          <a:ext cy="0" cx="0"/>
          <a:chOff y="0" x="0"/>
          <a:chExt cy="0" cx="0"/>
        </a:xfrm>
      </p:grpSpPr>
      <p:sp>
        <p:nvSpPr>
          <p:cNvPr id="63" name="Shape 63"/>
          <p:cNvSpPr txBox="1"/>
          <p:nvPr>
            <p:ph type="title"/>
          </p:nvPr>
        </p:nvSpPr>
        <p:spPr>
          <a:xfrm>
            <a:off y="0" x="1283700"/>
            <a:ext cy="1181700" cx="6576599"/>
          </a:xfrm>
          <a:prstGeom prst="rect">
            <a:avLst/>
          </a:prstGeom>
        </p:spPr>
        <p:txBody>
          <a:bodyPr bIns="91425" rIns="91425" lIns="91425" tIns="91425" anchor="b" anchorCtr="0">
            <a:noAutofit/>
          </a:bodyPr>
          <a:lstStyle/>
          <a:p>
            <a:pPr algn="ctr">
              <a:spcBef>
                <a:spcPts val="0"/>
              </a:spcBef>
              <a:buNone/>
            </a:pPr>
            <a:r>
              <a:rPr u="sng" sz="6500" lang="fr">
                <a:solidFill>
                  <a:srgbClr val="38761D"/>
                </a:solidFill>
                <a:latin typeface="Aladin"/>
                <a:ea typeface="Aladin"/>
                <a:cs typeface="Aladin"/>
                <a:sym typeface="Aladin"/>
              </a:rPr>
              <a:t>SCHÉMA NARRATIF</a:t>
            </a:r>
          </a:p>
        </p:txBody>
      </p:sp>
      <p:sp>
        <p:nvSpPr>
          <p:cNvPr id="64" name="Shape 64"/>
          <p:cNvSpPr txBox="1"/>
          <p:nvPr/>
        </p:nvSpPr>
        <p:spPr>
          <a:xfrm>
            <a:off y="1395833" x="1499100"/>
            <a:ext cy="675299" cx="6145799"/>
          </a:xfrm>
          <a:prstGeom prst="rect">
            <a:avLst/>
          </a:prstGeom>
          <a:noFill/>
          <a:ln>
            <a:noFill/>
          </a:ln>
        </p:spPr>
        <p:txBody>
          <a:bodyPr bIns="91425" rIns="91425" lIns="91425" tIns="91425" anchor="t" anchorCtr="0">
            <a:noAutofit/>
          </a:bodyPr>
          <a:lstStyle/>
          <a:p>
            <a:pPr rtl="0" lvl="0">
              <a:spcBef>
                <a:spcPts val="0"/>
              </a:spcBef>
              <a:buNone/>
            </a:pPr>
            <a:r>
              <a:rPr b="1" sz="4000" lang="fr">
                <a:latin typeface="Cabin Sketch"/>
                <a:ea typeface="Cabin Sketch"/>
                <a:cs typeface="Cabin Sketch"/>
                <a:sym typeface="Cabin Sketch"/>
              </a:rPr>
              <a:t>✓  </a:t>
            </a:r>
            <a:r>
              <a:rPr b="1" sz="4000" lang="fr">
                <a:solidFill>
                  <a:srgbClr val="3A81BA"/>
                </a:solidFill>
                <a:latin typeface="Aladin"/>
                <a:ea typeface="Aladin"/>
                <a:cs typeface="Aladin"/>
                <a:sym typeface="Aladin"/>
              </a:rPr>
              <a:t>SITUATION INITIALE</a:t>
            </a:r>
            <a:r>
              <a:rPr b="1" sz="4000" lang="fr">
                <a:solidFill>
                  <a:srgbClr val="CCCCCC"/>
                </a:solidFill>
                <a:latin typeface="Aladin"/>
                <a:ea typeface="Aladin"/>
                <a:cs typeface="Aladin"/>
                <a:sym typeface="Aladin"/>
              </a:rPr>
              <a:t> </a:t>
            </a:r>
          </a:p>
          <a:p>
            <a:pPr rtl="0" lvl="0">
              <a:spcBef>
                <a:spcPts val="0"/>
              </a:spcBef>
              <a:buNone/>
            </a:pPr>
            <a:r>
              <a:t/>
            </a:r>
            <a:endParaRPr b="1" sz="4000">
              <a:solidFill>
                <a:srgbClr val="3A81BA"/>
              </a:solidFill>
              <a:latin typeface="Cabin Sketch"/>
              <a:ea typeface="Cabin Sketch"/>
              <a:cs typeface="Cabin Sketch"/>
              <a:sym typeface="Cabin Sketch"/>
            </a:endParaRPr>
          </a:p>
        </p:txBody>
      </p:sp>
      <p:sp>
        <p:nvSpPr>
          <p:cNvPr id="65" name="Shape 65"/>
          <p:cNvSpPr txBox="1"/>
          <p:nvPr/>
        </p:nvSpPr>
        <p:spPr>
          <a:xfrm>
            <a:off y="2071166" x="1499100"/>
            <a:ext cy="675299" cx="6145799"/>
          </a:xfrm>
          <a:prstGeom prst="rect">
            <a:avLst/>
          </a:prstGeom>
          <a:noFill/>
          <a:ln>
            <a:noFill/>
          </a:ln>
        </p:spPr>
        <p:txBody>
          <a:bodyPr bIns="91425" rIns="91425" lIns="91425" tIns="91425" anchor="t" anchorCtr="0">
            <a:noAutofit/>
          </a:bodyPr>
          <a:lstStyle/>
          <a:p>
            <a:pPr rtl="0" lvl="0">
              <a:spcBef>
                <a:spcPts val="0"/>
              </a:spcBef>
              <a:buClr>
                <a:srgbClr val="000000"/>
              </a:buClr>
              <a:buSzPct val="27500"/>
              <a:buFont typeface="Arial"/>
              <a:buNone/>
            </a:pPr>
            <a:r>
              <a:rPr b="1" sz="4000" lang="fr">
                <a:solidFill>
                  <a:srgbClr val="000000"/>
                </a:solidFill>
                <a:latin typeface="Cabin Sketch"/>
                <a:ea typeface="Cabin Sketch"/>
                <a:cs typeface="Cabin Sketch"/>
                <a:sym typeface="Cabin Sketch"/>
              </a:rPr>
              <a:t>✓  </a:t>
            </a:r>
            <a:r>
              <a:rPr b="1" sz="4000" lang="fr">
                <a:solidFill>
                  <a:srgbClr val="3A81BA"/>
                </a:solidFill>
                <a:latin typeface="Aladin"/>
                <a:ea typeface="Aladin"/>
                <a:cs typeface="Aladin"/>
                <a:sym typeface="Aladin"/>
              </a:rPr>
              <a:t>ÉLÉMENT PERTURBATEUR</a:t>
            </a:r>
          </a:p>
          <a:p>
            <a:pPr rtl="0" lvl="0">
              <a:spcBef>
                <a:spcPts val="0"/>
              </a:spcBef>
              <a:buClr>
                <a:srgbClr val="000000"/>
              </a:buClr>
              <a:buFont typeface="Arial"/>
              <a:buNone/>
            </a:pPr>
            <a:r>
              <a:t/>
            </a:r>
            <a:endParaRPr b="1" sz="4000">
              <a:solidFill>
                <a:srgbClr val="3A81BA"/>
              </a:solidFill>
              <a:latin typeface="Cabin Sketch"/>
              <a:ea typeface="Cabin Sketch"/>
              <a:cs typeface="Cabin Sketch"/>
              <a:sym typeface="Cabin Sketch"/>
            </a:endParaRPr>
          </a:p>
        </p:txBody>
      </p:sp>
      <p:sp>
        <p:nvSpPr>
          <p:cNvPr id="66" name="Shape 66"/>
          <p:cNvSpPr txBox="1"/>
          <p:nvPr/>
        </p:nvSpPr>
        <p:spPr>
          <a:xfrm>
            <a:off y="2746500" x="1499100"/>
            <a:ext cy="675299" cx="6145799"/>
          </a:xfrm>
          <a:prstGeom prst="rect">
            <a:avLst/>
          </a:prstGeom>
          <a:noFill/>
          <a:ln>
            <a:noFill/>
          </a:ln>
        </p:spPr>
        <p:txBody>
          <a:bodyPr bIns="91425" rIns="91425" lIns="91425" tIns="91425" anchor="t" anchorCtr="0">
            <a:noAutofit/>
          </a:bodyPr>
          <a:lstStyle/>
          <a:p>
            <a:pPr rtl="0" lvl="0">
              <a:spcBef>
                <a:spcPts val="0"/>
              </a:spcBef>
              <a:buClr>
                <a:srgbClr val="000000"/>
              </a:buClr>
              <a:buSzPct val="27500"/>
              <a:buFont typeface="Arial"/>
              <a:buNone/>
            </a:pPr>
            <a:r>
              <a:rPr b="1" sz="4000" lang="fr">
                <a:solidFill>
                  <a:srgbClr val="000000"/>
                </a:solidFill>
                <a:latin typeface="Cabin Sketch"/>
                <a:ea typeface="Cabin Sketch"/>
                <a:cs typeface="Cabin Sketch"/>
                <a:sym typeface="Cabin Sketch"/>
              </a:rPr>
              <a:t>✓</a:t>
            </a:r>
            <a:r>
              <a:rPr b="1" sz="4000" lang="fr">
                <a:solidFill>
                  <a:srgbClr val="FF0000"/>
                </a:solidFill>
                <a:latin typeface="Cabin Sketch"/>
                <a:ea typeface="Cabin Sketch"/>
                <a:cs typeface="Cabin Sketch"/>
                <a:sym typeface="Cabin Sketch"/>
              </a:rPr>
              <a:t>  </a:t>
            </a:r>
            <a:r>
              <a:rPr b="1" sz="4000" lang="fr">
                <a:solidFill>
                  <a:srgbClr val="3A81BA"/>
                </a:solidFill>
                <a:latin typeface="Aladin"/>
                <a:ea typeface="Aladin"/>
                <a:cs typeface="Aladin"/>
                <a:sym typeface="Aladin"/>
              </a:rPr>
              <a:t>PÉRIPÉTIES</a:t>
            </a:r>
          </a:p>
          <a:p>
            <a:pPr rtl="0" lvl="0">
              <a:spcBef>
                <a:spcPts val="0"/>
              </a:spcBef>
              <a:buClr>
                <a:srgbClr val="000000"/>
              </a:buClr>
              <a:buFont typeface="Arial"/>
              <a:buNone/>
            </a:pPr>
            <a:r>
              <a:t/>
            </a:r>
            <a:endParaRPr b="1" sz="4000">
              <a:solidFill>
                <a:srgbClr val="3A81BA"/>
              </a:solidFill>
              <a:latin typeface="Cabin Sketch"/>
              <a:ea typeface="Cabin Sketch"/>
              <a:cs typeface="Cabin Sketch"/>
              <a:sym typeface="Cabin Sketch"/>
            </a:endParaRPr>
          </a:p>
        </p:txBody>
      </p:sp>
      <p:sp>
        <p:nvSpPr>
          <p:cNvPr id="67" name="Shape 67"/>
          <p:cNvSpPr txBox="1"/>
          <p:nvPr/>
        </p:nvSpPr>
        <p:spPr>
          <a:xfrm>
            <a:off y="3421833" x="1580476"/>
            <a:ext cy="507900" cx="5898599"/>
          </a:xfrm>
          <a:prstGeom prst="rect">
            <a:avLst/>
          </a:prstGeom>
          <a:noFill/>
          <a:ln>
            <a:noFill/>
          </a:ln>
        </p:spPr>
        <p:txBody>
          <a:bodyPr bIns="91425" rIns="91425" lIns="91425" tIns="91425" anchor="t" anchorCtr="0">
            <a:noAutofit/>
          </a:bodyPr>
          <a:lstStyle/>
          <a:p>
            <a:pPr>
              <a:spcBef>
                <a:spcPts val="0"/>
              </a:spcBef>
              <a:buNone/>
            </a:pPr>
            <a:r>
              <a:t/>
            </a:r>
            <a:endParaRPr/>
          </a:p>
        </p:txBody>
      </p:sp>
      <p:sp>
        <p:nvSpPr>
          <p:cNvPr id="68" name="Shape 68"/>
          <p:cNvSpPr txBox="1"/>
          <p:nvPr/>
        </p:nvSpPr>
        <p:spPr>
          <a:xfrm>
            <a:off y="3421833" x="1499100"/>
            <a:ext cy="675299" cx="6145799"/>
          </a:xfrm>
          <a:prstGeom prst="rect">
            <a:avLst/>
          </a:prstGeom>
          <a:noFill/>
          <a:ln>
            <a:noFill/>
          </a:ln>
        </p:spPr>
        <p:txBody>
          <a:bodyPr bIns="91425" rIns="91425" lIns="91425" tIns="91425" anchor="t" anchorCtr="0">
            <a:noAutofit/>
          </a:bodyPr>
          <a:lstStyle/>
          <a:p>
            <a:pPr rtl="0" lvl="0">
              <a:spcBef>
                <a:spcPts val="0"/>
              </a:spcBef>
              <a:buClr>
                <a:srgbClr val="000000"/>
              </a:buClr>
              <a:buSzPct val="27500"/>
              <a:buFont typeface="Arial"/>
              <a:buNone/>
            </a:pPr>
            <a:r>
              <a:rPr b="1" sz="4000" lang="fr">
                <a:solidFill>
                  <a:srgbClr val="000000"/>
                </a:solidFill>
                <a:latin typeface="Aladin"/>
                <a:ea typeface="Aladin"/>
                <a:cs typeface="Aladin"/>
                <a:sym typeface="Aladin"/>
              </a:rPr>
              <a:t>✓</a:t>
            </a:r>
            <a:r>
              <a:rPr b="1" sz="4000" lang="fr">
                <a:solidFill>
                  <a:srgbClr val="FF0000"/>
                </a:solidFill>
                <a:latin typeface="Aladin"/>
                <a:ea typeface="Aladin"/>
                <a:cs typeface="Aladin"/>
                <a:sym typeface="Aladin"/>
              </a:rPr>
              <a:t>  </a:t>
            </a:r>
            <a:r>
              <a:rPr b="1" sz="4000" lang="fr">
                <a:solidFill>
                  <a:srgbClr val="3A81BA"/>
                </a:solidFill>
                <a:latin typeface="Aladin"/>
                <a:ea typeface="Aladin"/>
                <a:cs typeface="Aladin"/>
                <a:sym typeface="Aladin"/>
              </a:rPr>
              <a:t>ÉLÉMENT DE RÉSOLUTION</a:t>
            </a:r>
          </a:p>
          <a:p>
            <a:pPr rtl="0" lvl="0">
              <a:spcBef>
                <a:spcPts val="0"/>
              </a:spcBef>
              <a:buClr>
                <a:srgbClr val="000000"/>
              </a:buClr>
              <a:buFont typeface="Arial"/>
              <a:buNone/>
            </a:pPr>
            <a:r>
              <a:t/>
            </a:r>
            <a:endParaRPr b="1" sz="4000">
              <a:solidFill>
                <a:srgbClr val="3A81BA"/>
              </a:solidFill>
              <a:latin typeface="Cabin Sketch"/>
              <a:ea typeface="Cabin Sketch"/>
              <a:cs typeface="Cabin Sketch"/>
              <a:sym typeface="Cabin Sketch"/>
            </a:endParaRPr>
          </a:p>
        </p:txBody>
      </p:sp>
      <p:sp>
        <p:nvSpPr>
          <p:cNvPr id="69" name="Shape 69"/>
          <p:cNvSpPr txBox="1"/>
          <p:nvPr/>
        </p:nvSpPr>
        <p:spPr>
          <a:xfrm>
            <a:off y="4097166" x="1499100"/>
            <a:ext cy="675299" cx="6145799"/>
          </a:xfrm>
          <a:prstGeom prst="rect">
            <a:avLst/>
          </a:prstGeom>
          <a:noFill/>
          <a:ln>
            <a:noFill/>
          </a:ln>
        </p:spPr>
        <p:txBody>
          <a:bodyPr bIns="91425" rIns="91425" lIns="91425" tIns="91425" anchor="t" anchorCtr="0">
            <a:noAutofit/>
          </a:bodyPr>
          <a:lstStyle/>
          <a:p>
            <a:pPr rtl="0" lvl="0">
              <a:spcBef>
                <a:spcPts val="0"/>
              </a:spcBef>
              <a:buNone/>
            </a:pPr>
            <a:r>
              <a:rPr b="1" sz="4000" lang="fr">
                <a:solidFill>
                  <a:srgbClr val="000000"/>
                </a:solidFill>
                <a:latin typeface="Aladin"/>
                <a:ea typeface="Aladin"/>
                <a:cs typeface="Aladin"/>
                <a:sym typeface="Aladin"/>
              </a:rPr>
              <a:t>✓  </a:t>
            </a:r>
            <a:r>
              <a:rPr b="1" sz="4000" lang="fr">
                <a:solidFill>
                  <a:srgbClr val="3A81BA"/>
                </a:solidFill>
                <a:latin typeface="Aladin"/>
                <a:ea typeface="Aladin"/>
                <a:cs typeface="Aladin"/>
                <a:sym typeface="Aladin"/>
              </a:rPr>
              <a:t>SITUATION FINALE</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2" fill="hold" presetSubtype="8" presetClass="entr" nodeType="clickEffect">
                                  <p:stCondLst>
                                    <p:cond delay="0"/>
                                  </p:stCondLst>
                                  <p:childTnLst>
                                    <p:set>
                                      <p:cBhvr>
                                        <p:cTn dur="1" fill="hold">
                                          <p:stCondLst>
                                            <p:cond delay="0"/>
                                          </p:stCondLst>
                                        </p:cTn>
                                        <p:tgtEl>
                                          <p:spTgt spid="64"/>
                                        </p:tgtEl>
                                        <p:attrNameLst>
                                          <p:attrName>style.visibility</p:attrName>
                                        </p:attrNameLst>
                                      </p:cBhvr>
                                      <p:to>
                                        <p:strVal val="visible"/>
                                      </p:to>
                                    </p:set>
                                    <p:anim calcmode="lin" valueType="num">
                                      <p:cBhvr additive="base">
                                        <p:cTn dur="1000"/>
                                        <p:tgtEl>
                                          <p:spTgt spid="64"/>
                                        </p:tgtEl>
                                        <p:attrNameLst>
                                          <p:attrName>ppt_x</p:attrName>
                                        </p:attrNameLst>
                                      </p:cBhvr>
                                      <p:tavLst>
                                        <p:tav tm="0" fmla="">
                                          <p:val>
                                            <p:strVal val="#ppt_x-1"/>
                                          </p:val>
                                        </p:tav>
                                        <p:tav tm="100000" fmla="">
                                          <p:val>
                                            <p:strVal val="#ppt_x"/>
                                          </p:val>
                                        </p:tav>
                                      </p:tavLst>
                                    </p:anim>
                                  </p:childTnLst>
                                </p:cTn>
                              </p:par>
                            </p:childTnLst>
                          </p:cTn>
                        </p:par>
                        <p:par>
                          <p:cTn fill="hold">
                            <p:stCondLst>
                              <p:cond delay="1000"/>
                            </p:stCondLst>
                            <p:childTnLst>
                              <p:par>
                                <p:cTn presetID="2" fill="hold" presetSubtype="8" presetClass="entr" nodeType="afterEffect">
                                  <p:stCondLst>
                                    <p:cond delay="0"/>
                                  </p:stCondLst>
                                  <p:childTnLst>
                                    <p:set>
                                      <p:cBhvr>
                                        <p:cTn dur="1" fill="hold">
                                          <p:stCondLst>
                                            <p:cond delay="0"/>
                                          </p:stCondLst>
                                        </p:cTn>
                                        <p:tgtEl>
                                          <p:spTgt spid="65"/>
                                        </p:tgtEl>
                                        <p:attrNameLst>
                                          <p:attrName>style.visibility</p:attrName>
                                        </p:attrNameLst>
                                      </p:cBhvr>
                                      <p:to>
                                        <p:strVal val="visible"/>
                                      </p:to>
                                    </p:set>
                                    <p:anim calcmode="lin" valueType="num">
                                      <p:cBhvr additive="base">
                                        <p:cTn dur="1000"/>
                                        <p:tgtEl>
                                          <p:spTgt spid="65"/>
                                        </p:tgtEl>
                                        <p:attrNameLst>
                                          <p:attrName>ppt_x</p:attrName>
                                        </p:attrNameLst>
                                      </p:cBhvr>
                                      <p:tavLst>
                                        <p:tav tm="0" fmla="">
                                          <p:val>
                                            <p:strVal val="#ppt_x-1"/>
                                          </p:val>
                                        </p:tav>
                                        <p:tav tm="100000" fmla="">
                                          <p:val>
                                            <p:strVal val="#ppt_x"/>
                                          </p:val>
                                        </p:tav>
                                      </p:tavLst>
                                    </p:anim>
                                  </p:childTnLst>
                                </p:cTn>
                              </p:par>
                            </p:childTnLst>
                          </p:cTn>
                        </p:par>
                        <p:par>
                          <p:cTn fill="hold">
                            <p:stCondLst>
                              <p:cond delay="2000"/>
                            </p:stCondLst>
                            <p:childTnLst>
                              <p:par>
                                <p:cTn presetID="2" fill="hold" presetSubtype="8" presetClass="entr" nodeType="afterEffect">
                                  <p:stCondLst>
                                    <p:cond delay="0"/>
                                  </p:stCondLst>
                                  <p:childTnLst>
                                    <p:set>
                                      <p:cBhvr>
                                        <p:cTn dur="1" fill="hold">
                                          <p:stCondLst>
                                            <p:cond delay="0"/>
                                          </p:stCondLst>
                                        </p:cTn>
                                        <p:tgtEl>
                                          <p:spTgt spid="66"/>
                                        </p:tgtEl>
                                        <p:attrNameLst>
                                          <p:attrName>style.visibility</p:attrName>
                                        </p:attrNameLst>
                                      </p:cBhvr>
                                      <p:to>
                                        <p:strVal val="visible"/>
                                      </p:to>
                                    </p:set>
                                    <p:anim calcmode="lin" valueType="num">
                                      <p:cBhvr additive="base">
                                        <p:cTn dur="1000"/>
                                        <p:tgtEl>
                                          <p:spTgt spid="66"/>
                                        </p:tgtEl>
                                        <p:attrNameLst>
                                          <p:attrName>ppt_x</p:attrName>
                                        </p:attrNameLst>
                                      </p:cBhvr>
                                      <p:tavLst>
                                        <p:tav tm="0" fmla="">
                                          <p:val>
                                            <p:strVal val="#ppt_x-1"/>
                                          </p:val>
                                        </p:tav>
                                        <p:tav tm="100000" fmla="">
                                          <p:val>
                                            <p:strVal val="#ppt_x"/>
                                          </p:val>
                                        </p:tav>
                                      </p:tavLst>
                                    </p:anim>
                                  </p:childTnLst>
                                </p:cTn>
                              </p:par>
                            </p:childTnLst>
                          </p:cTn>
                        </p:par>
                        <p:par>
                          <p:cTn fill="hold">
                            <p:stCondLst>
                              <p:cond delay="3000"/>
                            </p:stCondLst>
                            <p:childTnLst>
                              <p:par>
                                <p:cTn presetID="2" fill="hold" presetSubtype="8" presetClass="entr" nodeType="afterEffect">
                                  <p:stCondLst>
                                    <p:cond delay="0"/>
                                  </p:stCondLst>
                                  <p:childTnLst>
                                    <p:set>
                                      <p:cBhvr>
                                        <p:cTn dur="1" fill="hold">
                                          <p:stCondLst>
                                            <p:cond delay="0"/>
                                          </p:stCondLst>
                                        </p:cTn>
                                        <p:tgtEl>
                                          <p:spTgt spid="68"/>
                                        </p:tgtEl>
                                        <p:attrNameLst>
                                          <p:attrName>style.visibility</p:attrName>
                                        </p:attrNameLst>
                                      </p:cBhvr>
                                      <p:to>
                                        <p:strVal val="visible"/>
                                      </p:to>
                                    </p:set>
                                    <p:anim calcmode="lin" valueType="num">
                                      <p:cBhvr additive="base">
                                        <p:cTn dur="1000"/>
                                        <p:tgtEl>
                                          <p:spTgt spid="68"/>
                                        </p:tgtEl>
                                        <p:attrNameLst>
                                          <p:attrName>ppt_x</p:attrName>
                                        </p:attrNameLst>
                                      </p:cBhvr>
                                      <p:tavLst>
                                        <p:tav tm="0" fmla="">
                                          <p:val>
                                            <p:strVal val="#ppt_x-1"/>
                                          </p:val>
                                        </p:tav>
                                        <p:tav tm="100000" fmla="">
                                          <p:val>
                                            <p:strVal val="#ppt_x"/>
                                          </p:val>
                                        </p:tav>
                                      </p:tavLst>
                                    </p:anim>
                                  </p:childTnLst>
                                </p:cTn>
                              </p:par>
                            </p:childTnLst>
                          </p:cTn>
                        </p:par>
                        <p:par>
                          <p:cTn fill="hold">
                            <p:stCondLst>
                              <p:cond delay="4000"/>
                            </p:stCondLst>
                            <p:childTnLst>
                              <p:par>
                                <p:cTn presetID="2" fill="hold" presetSubtype="8" presetClass="entr" nodeType="afterEffect">
                                  <p:stCondLst>
                                    <p:cond delay="0"/>
                                  </p:stCondLst>
                                  <p:childTnLst>
                                    <p:set>
                                      <p:cBhvr>
                                        <p:cTn dur="1" fill="hold">
                                          <p:stCondLst>
                                            <p:cond delay="0"/>
                                          </p:stCondLst>
                                        </p:cTn>
                                        <p:tgtEl>
                                          <p:spTgt spid="69"/>
                                        </p:tgtEl>
                                        <p:attrNameLst>
                                          <p:attrName>style.visibility</p:attrName>
                                        </p:attrNameLst>
                                      </p:cBhvr>
                                      <p:to>
                                        <p:strVal val="visible"/>
                                      </p:to>
                                    </p:set>
                                    <p:anim calcmode="lin" valueType="num">
                                      <p:cBhvr additive="base">
                                        <p:cTn dur="1000"/>
                                        <p:tgtEl>
                                          <p:spTgt spid="69"/>
                                        </p:tgtEl>
                                        <p:attrNameLst>
                                          <p:attrName>ppt_x</p:attrName>
                                        </p:attrNameLst>
                                      </p:cBhvr>
                                      <p:tavLst>
                                        <p:tav tm="0" fmla="">
                                          <p:val>
                                            <p:strVal val="#ppt_x-1"/>
                                          </p:val>
                                        </p:tav>
                                        <p:tav tm="100000" fmla="">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D9EEB"/>
        </a:solidFill>
      </p:bgPr>
    </p:bg>
    <p:spTree>
      <p:nvGrpSpPr>
        <p:cNvPr id="73" name="Shape 73"/>
        <p:cNvGrpSpPr/>
        <p:nvPr/>
      </p:nvGrpSpPr>
      <p:grpSpPr>
        <a:xfrm>
          <a:off y="0" x="0"/>
          <a:ext cy="0" cx="0"/>
          <a:chOff y="0" x="0"/>
          <a:chExt cy="0" cx="0"/>
        </a:xfrm>
      </p:grpSpPr>
      <p:sp>
        <p:nvSpPr>
          <p:cNvPr id="74" name="Shape 74"/>
          <p:cNvSpPr txBox="1"/>
          <p:nvPr>
            <p:ph type="title"/>
          </p:nvPr>
        </p:nvSpPr>
        <p:spPr>
          <a:xfrm>
            <a:off y="137575" x="1263600"/>
            <a:ext cy="1013399" cx="6616800"/>
          </a:xfrm>
          <a:prstGeom prst="rect">
            <a:avLst/>
          </a:prstGeom>
        </p:spPr>
        <p:txBody>
          <a:bodyPr bIns="91425" rIns="91425" lIns="91425" tIns="91425" anchor="b" anchorCtr="0">
            <a:noAutofit/>
          </a:bodyPr>
          <a:lstStyle/>
          <a:p>
            <a:pPr algn="ctr">
              <a:spcBef>
                <a:spcPts val="0"/>
              </a:spcBef>
              <a:buNone/>
            </a:pPr>
            <a:r>
              <a:rPr u="sng" sz="6500" lang="fr">
                <a:solidFill>
                  <a:srgbClr val="FF0000"/>
                </a:solidFill>
                <a:latin typeface="Aladin"/>
                <a:ea typeface="Aladin"/>
                <a:cs typeface="Aladin"/>
                <a:sym typeface="Aladin"/>
              </a:rPr>
              <a:t>SITUATION INITIALE</a:t>
            </a:r>
          </a:p>
        </p:txBody>
      </p:sp>
      <p:sp>
        <p:nvSpPr>
          <p:cNvPr id="75" name="Shape 75"/>
          <p:cNvSpPr txBox="1"/>
          <p:nvPr/>
        </p:nvSpPr>
        <p:spPr>
          <a:xfrm>
            <a:off y="1150973" x="994350"/>
            <a:ext cy="1707000" cx="7155299"/>
          </a:xfrm>
          <a:prstGeom prst="rect">
            <a:avLst/>
          </a:prstGeom>
          <a:noFill/>
          <a:ln>
            <a:noFill/>
          </a:ln>
        </p:spPr>
        <p:txBody>
          <a:bodyPr bIns="91425" rIns="91425" lIns="91425" tIns="91425" anchor="ctr" anchorCtr="0">
            <a:noAutofit/>
          </a:bodyPr>
          <a:lstStyle/>
          <a:p>
            <a:pPr algn="ctr" rtl="0">
              <a:spcBef>
                <a:spcPts val="0"/>
              </a:spcBef>
              <a:buNone/>
            </a:pPr>
            <a:r>
              <a:rPr sz="3000" lang="fr">
                <a:solidFill>
                  <a:schemeClr val="dk1"/>
                </a:solidFill>
                <a:latin typeface="Amaranth"/>
                <a:ea typeface="Amaranth"/>
                <a:cs typeface="Amaranth"/>
                <a:sym typeface="Amaranth"/>
              </a:rPr>
              <a:t>Mélina vit paisiblement avec sa fille Paloma, Nina et son gendre</a:t>
            </a:r>
          </a:p>
          <a:p>
            <a:pPr algn="ctr" rtl="0" lvl="0">
              <a:spcBef>
                <a:spcPts val="0"/>
              </a:spcBef>
              <a:buNone/>
            </a:pPr>
            <a:r>
              <a:rPr sz="3000" lang="fr">
                <a:solidFill>
                  <a:schemeClr val="dk1"/>
                </a:solidFill>
                <a:latin typeface="Amaranth"/>
                <a:ea typeface="Amaranth"/>
                <a:cs typeface="Amaranth"/>
                <a:sym typeface="Amaranth"/>
              </a:rPr>
              <a:t>dans son pays (probablement l’Argentine)</a:t>
            </a:r>
          </a:p>
        </p:txBody>
      </p:sp>
      <p:pic>
        <p:nvPicPr>
          <p:cNvPr id="76" name="Shape 76"/>
          <p:cNvPicPr preferRelativeResize="0"/>
          <p:nvPr/>
        </p:nvPicPr>
        <p:blipFill>
          <a:blip r:embed="rId3">
            <a:alphaModFix/>
          </a:blip>
          <a:stretch>
            <a:fillRect/>
          </a:stretch>
        </p:blipFill>
        <p:spPr>
          <a:xfrm>
            <a:off y="2857975" x="3699936"/>
            <a:ext cy="2606199" cx="1744124"/>
          </a:xfrm>
          <a:prstGeom prst="rect">
            <a:avLst/>
          </a:prstGeom>
          <a:noFill/>
          <a:ln>
            <a:noFill/>
          </a:ln>
        </p:spPr>
      </p:pic>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5"/>
                                        </p:tgtEl>
                                        <p:attrNameLst>
                                          <p:attrName>style.visibility</p:attrName>
                                        </p:attrNameLst>
                                      </p:cBhvr>
                                      <p:to>
                                        <p:strVal val="visible"/>
                                      </p:to>
                                    </p:set>
                                    <p:animEffect transition="in" filter="fade">
                                      <p:cBhvr>
                                        <p:cTn dur="1000"/>
                                        <p:tgtEl>
                                          <p:spTgt spid="75"/>
                                        </p:tgtEl>
                                      </p:cBhvr>
                                    </p:animEffect>
                                  </p:childTnLst>
                                </p:cTn>
                              </p:par>
                              <p:par>
                                <p:cTn presetID="10" fill="hold" presetSubtype="0" presetClass="entr" nodeType="withEffect">
                                  <p:stCondLst>
                                    <p:cond delay="0"/>
                                  </p:stCondLst>
                                  <p:childTnLst>
                                    <p:set>
                                      <p:cBhvr>
                                        <p:cTn dur="1" fill="hold">
                                          <p:stCondLst>
                                            <p:cond delay="0"/>
                                          </p:stCondLst>
                                        </p:cTn>
                                        <p:tgtEl>
                                          <p:spTgt spid="76"/>
                                        </p:tgtEl>
                                        <p:attrNameLst>
                                          <p:attrName>style.visibility</p:attrName>
                                        </p:attrNameLst>
                                      </p:cBhvr>
                                      <p:to>
                                        <p:strVal val="visible"/>
                                      </p:to>
                                    </p:set>
                                    <p:animEffect transition="in" filter="fade">
                                      <p:cBhvr>
                                        <p:cTn dur="1000"/>
                                        <p:tgtEl>
                                          <p:spTgt spid="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A9999"/>
        </a:solidFill>
      </p:bgPr>
    </p:bg>
    <p:spTree>
      <p:nvGrpSpPr>
        <p:cNvPr id="80" name="Shape 80"/>
        <p:cNvGrpSpPr/>
        <p:nvPr/>
      </p:nvGrpSpPr>
      <p:grpSpPr>
        <a:xfrm>
          <a:off y="0" x="0"/>
          <a:ext cy="0" cx="0"/>
          <a:chOff y="0" x="0"/>
          <a:chExt cy="0" cx="0"/>
        </a:xfrm>
      </p:grpSpPr>
      <p:sp>
        <p:nvSpPr>
          <p:cNvPr id="81" name="Shape 81"/>
          <p:cNvSpPr txBox="1"/>
          <p:nvPr>
            <p:ph type="title"/>
          </p:nvPr>
        </p:nvSpPr>
        <p:spPr>
          <a:xfrm>
            <a:off y="0" x="348750"/>
            <a:ext cy="1152000" cx="8446500"/>
          </a:xfrm>
          <a:prstGeom prst="rect">
            <a:avLst/>
          </a:prstGeom>
        </p:spPr>
        <p:txBody>
          <a:bodyPr bIns="91425" rIns="91425" lIns="91425" tIns="91425" anchor="b" anchorCtr="0">
            <a:noAutofit/>
          </a:bodyPr>
          <a:lstStyle/>
          <a:p>
            <a:pPr>
              <a:spcBef>
                <a:spcPts val="0"/>
              </a:spcBef>
              <a:buNone/>
            </a:pPr>
            <a:r>
              <a:rPr u="sng" sz="6500" lang="fr">
                <a:solidFill>
                  <a:srgbClr val="FF0000"/>
                </a:solidFill>
                <a:latin typeface="Aladin"/>
                <a:ea typeface="Aladin"/>
                <a:cs typeface="Aladin"/>
                <a:sym typeface="Aladin"/>
              </a:rPr>
              <a:t>ÉLÉMENT PERTURBATEUR</a:t>
            </a:r>
          </a:p>
        </p:txBody>
      </p:sp>
      <p:sp>
        <p:nvSpPr>
          <p:cNvPr id="82" name="Shape 82"/>
          <p:cNvSpPr txBox="1"/>
          <p:nvPr/>
        </p:nvSpPr>
        <p:spPr>
          <a:xfrm>
            <a:off y="1906500" x="994350"/>
            <a:ext cy="2345399" cx="7155299"/>
          </a:xfrm>
          <a:prstGeom prst="rect">
            <a:avLst/>
          </a:prstGeom>
          <a:noFill/>
          <a:ln>
            <a:noFill/>
          </a:ln>
        </p:spPr>
        <p:txBody>
          <a:bodyPr bIns="91425" rIns="91425" lIns="91425" tIns="91425" anchor="ctr" anchorCtr="0">
            <a:noAutofit/>
          </a:bodyPr>
          <a:lstStyle/>
          <a:p>
            <a:pPr algn="ctr" rtl="0" lvl="0">
              <a:spcBef>
                <a:spcPts val="0"/>
              </a:spcBef>
              <a:buNone/>
            </a:pPr>
            <a:r>
              <a:rPr sz="3000" lang="fr">
                <a:solidFill>
                  <a:schemeClr val="dk1"/>
                </a:solidFill>
                <a:latin typeface="Amaranth"/>
                <a:ea typeface="Amaranth"/>
                <a:cs typeface="Amaranth"/>
                <a:sym typeface="Amaranth"/>
              </a:rPr>
              <a:t>Melina perd sa fille Paloma, son gendre et Nina depuis que son pays est soumis à la dictature. Un soir Melina décide d'écrire des lettres à sa fille mais elles ne seront pas envoyées.</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2"/>
                                        </p:tgtEl>
                                        <p:attrNameLst>
                                          <p:attrName>style.visibility</p:attrName>
                                        </p:attrNameLst>
                                      </p:cBhvr>
                                      <p:to>
                                        <p:strVal val="visible"/>
                                      </p:to>
                                    </p:set>
                                    <p:animEffect transition="in" filter="fade">
                                      <p:cBhvr>
                                        <p:cTn dur="1000"/>
                                        <p:tgtEl>
                                          <p:spTgt spid="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id="86" name="Shape 86"/>
        <p:cNvGrpSpPr/>
        <p:nvPr/>
      </p:nvGrpSpPr>
      <p:grpSpPr>
        <a:xfrm>
          <a:off y="0" x="0"/>
          <a:ext cy="0" cx="0"/>
          <a:chOff y="0" x="0"/>
          <a:chExt cy="0" cx="0"/>
        </a:xfrm>
      </p:grpSpPr>
      <p:sp>
        <p:nvSpPr>
          <p:cNvPr id="87" name="Shape 87"/>
          <p:cNvSpPr txBox="1"/>
          <p:nvPr>
            <p:ph type="title"/>
          </p:nvPr>
        </p:nvSpPr>
        <p:spPr>
          <a:xfrm>
            <a:off y="0" x="2621550"/>
            <a:ext cy="1145100" cx="3900900"/>
          </a:xfrm>
          <a:prstGeom prst="rect">
            <a:avLst/>
          </a:prstGeom>
        </p:spPr>
        <p:txBody>
          <a:bodyPr bIns="91425" rIns="91425" lIns="91425" tIns="91425" anchor="b" anchorCtr="0">
            <a:noAutofit/>
          </a:bodyPr>
          <a:lstStyle/>
          <a:p>
            <a:pPr algn="ctr" rtl="0" lvl="0">
              <a:spcBef>
                <a:spcPts val="0"/>
              </a:spcBef>
              <a:buNone/>
            </a:pPr>
            <a:r>
              <a:rPr u="sng" sz="6500" lang="fr">
                <a:solidFill>
                  <a:srgbClr val="FF0000"/>
                </a:solidFill>
                <a:latin typeface="Aladin"/>
                <a:ea typeface="Aladin"/>
                <a:cs typeface="Aladin"/>
                <a:sym typeface="Aladin"/>
              </a:rPr>
              <a:t>PÉRIPÉTIES</a:t>
            </a:r>
          </a:p>
        </p:txBody>
      </p:sp>
      <p:sp>
        <p:nvSpPr>
          <p:cNvPr id="88" name="Shape 88"/>
          <p:cNvSpPr txBox="1"/>
          <p:nvPr/>
        </p:nvSpPr>
        <p:spPr>
          <a:xfrm>
            <a:off y="1124500" x="0"/>
            <a:ext cy="3465900" cx="9144000"/>
          </a:xfrm>
          <a:prstGeom prst="rect">
            <a:avLst/>
          </a:prstGeom>
          <a:noFill/>
          <a:ln>
            <a:noFill/>
          </a:ln>
        </p:spPr>
        <p:txBody>
          <a:bodyPr bIns="91425" rIns="91425" lIns="91425" tIns="91425" anchor="ctr" anchorCtr="0">
            <a:noAutofit/>
          </a:bodyPr>
          <a:lstStyle/>
          <a:p>
            <a:pPr algn="ctr" rtl="0" lvl="0">
              <a:spcBef>
                <a:spcPts val="0"/>
              </a:spcBef>
              <a:buNone/>
            </a:pPr>
            <a:r>
              <a:rPr sz="3000" lang="fr">
                <a:solidFill>
                  <a:schemeClr val="dk1"/>
                </a:solidFill>
                <a:latin typeface="Amaranth"/>
                <a:ea typeface="Amaranth"/>
                <a:cs typeface="Amaranth"/>
                <a:sym typeface="Amaranth"/>
              </a:rPr>
              <a:t>Dans l’une des lettres qu'écrit Mélina à sa fille, elle lui raconte la fin de la dictature, l’impunité</a:t>
            </a:r>
            <a:r>
              <a:rPr baseline="30000" sz="3000" lang="fr">
                <a:solidFill>
                  <a:schemeClr val="dk1"/>
                </a:solidFill>
                <a:latin typeface="Amaranth"/>
                <a:ea typeface="Amaranth"/>
                <a:cs typeface="Amaranth"/>
                <a:sym typeface="Amaranth"/>
              </a:rPr>
              <a:t>* </a:t>
            </a:r>
            <a:r>
              <a:rPr sz="3000" lang="fr">
                <a:solidFill>
                  <a:schemeClr val="dk1"/>
                </a:solidFill>
                <a:latin typeface="Amaranth"/>
                <a:ea typeface="Amaranth"/>
                <a:cs typeface="Amaranth"/>
                <a:sym typeface="Amaranth"/>
              </a:rPr>
              <a:t>des généraux tortionnaires</a:t>
            </a:r>
            <a:r>
              <a:rPr baseline="30000" sz="3000" lang="fr">
                <a:solidFill>
                  <a:schemeClr val="dk1"/>
                </a:solidFill>
                <a:latin typeface="Amaranth"/>
                <a:ea typeface="Amaranth"/>
                <a:cs typeface="Amaranth"/>
                <a:sym typeface="Amaranth"/>
              </a:rPr>
              <a:t>* </a:t>
            </a:r>
            <a:r>
              <a:rPr sz="3000" lang="fr">
                <a:solidFill>
                  <a:schemeClr val="dk1"/>
                </a:solidFill>
                <a:latin typeface="Amaranth"/>
                <a:ea typeface="Amaranth"/>
                <a:cs typeface="Amaranth"/>
                <a:sym typeface="Amaranth"/>
              </a:rPr>
              <a:t>et les premières manifestations des mères des disparus. Elle rencontre Rosita, ancienne rescapée, qui a était enlevée, torturée et violée. Elle retrouve aussi son amie d’enfance Stella.</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8"/>
                                        </p:tgtEl>
                                        <p:attrNameLst>
                                          <p:attrName>style.visibility</p:attrName>
                                        </p:attrNameLst>
                                      </p:cBhvr>
                                      <p:to>
                                        <p:strVal val="visible"/>
                                      </p:to>
                                    </p:set>
                                    <p:animEffect transition="in" filter="fade">
                                      <p:cBhvr>
                                        <p:cTn dur="1000"/>
                                        <p:tgtEl>
                                          <p:spTgt spid="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